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8288000" cy="10287000"/>
  <p:notesSz cx="6858000" cy="9144000"/>
  <p:embeddedFontLst>
    <p:embeddedFont>
      <p:font typeface="Angsana New" panose="02020603050405020304" pitchFamily="18" charset="-34"/>
      <p:regular r:id="rId38"/>
      <p:bold r:id="rId39"/>
      <p:italic r:id="rId40"/>
      <p:boldItalic r:id="rId41"/>
    </p:embeddedFont>
    <p:embeddedFont>
      <p:font typeface="Atkinson Hyperlegible Bold" panose="020B0604020202020204" charset="0"/>
      <p:regular r:id="rId42"/>
    </p:embeddedFont>
    <p:embeddedFont>
      <p:font typeface="Gill Sans Bold" panose="020B0604020202020204" charset="0"/>
      <p:regular r:id="rId43"/>
    </p:embeddedFont>
    <p:embeddedFont>
      <p:font typeface="Gill Sans Light" panose="020B0604020202020204" charset="0"/>
      <p:regular r:id="rId44"/>
    </p:embeddedFont>
    <p:embeddedFont>
      <p:font typeface="Open Sauce Bold" panose="020B0604020202020204" charset="0"/>
      <p:regular r:id="rId45"/>
    </p:embeddedFont>
    <p:embeddedFont>
      <p:font typeface="Prompt Light" panose="00000400000000000000" pitchFamily="2" charset="-34"/>
      <p:regular r:id="rId46"/>
      <p:italic r:id="rId47"/>
    </p:embeddedFont>
    <p:embeddedFont>
      <p:font typeface="Telegraf" panose="020B0604020202020204" charset="0"/>
      <p:regular r:id="rId48"/>
    </p:embeddedFont>
    <p:embeddedFont>
      <p:font typeface="Telegraf Bold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2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9.png"/><Relationship Id="rId4" Type="http://schemas.openxmlformats.org/officeDocument/2006/relationships/image" Target="../media/image55.sv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1.svg"/><Relationship Id="rId7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6.png"/><Relationship Id="rId3" Type="http://schemas.openxmlformats.org/officeDocument/2006/relationships/image" Target="../media/image23.png"/><Relationship Id="rId7" Type="http://schemas.openxmlformats.org/officeDocument/2006/relationships/image" Target="../media/image64.png"/><Relationship Id="rId12" Type="http://schemas.openxmlformats.org/officeDocument/2006/relationships/image" Target="../media/image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8.png"/><Relationship Id="rId5" Type="http://schemas.openxmlformats.org/officeDocument/2006/relationships/image" Target="../media/image15.svg"/><Relationship Id="rId10" Type="http://schemas.openxmlformats.org/officeDocument/2006/relationships/image" Target="../media/image67.png"/><Relationship Id="rId4" Type="http://schemas.openxmlformats.org/officeDocument/2006/relationships/image" Target="../media/image14.png"/><Relationship Id="rId9" Type="http://schemas.openxmlformats.org/officeDocument/2006/relationships/image" Target="../media/image66.pn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5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1.png"/><Relationship Id="rId7" Type="http://schemas.openxmlformats.org/officeDocument/2006/relationships/image" Target="../media/image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2.png"/><Relationship Id="rId4" Type="http://schemas.openxmlformats.org/officeDocument/2006/relationships/image" Target="../media/image23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57.png"/><Relationship Id="rId4" Type="http://schemas.openxmlformats.org/officeDocument/2006/relationships/image" Target="../media/image15.sv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8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12" Type="http://schemas.openxmlformats.org/officeDocument/2006/relationships/image" Target="../media/image8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0" Type="http://schemas.openxmlformats.org/officeDocument/2006/relationships/image" Target="../media/image85.png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56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92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9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79082" y="0"/>
            <a:ext cx="9748450" cy="9568549"/>
            <a:chOff x="0" y="0"/>
            <a:chExt cx="2567493" cy="25201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67493" cy="2520112"/>
            </a:xfrm>
            <a:custGeom>
              <a:avLst/>
              <a:gdLst/>
              <a:ahLst/>
              <a:cxnLst/>
              <a:rect l="l" t="t" r="r" b="b"/>
              <a:pathLst>
                <a:path w="2567493" h="2520112">
                  <a:moveTo>
                    <a:pt x="0" y="0"/>
                  </a:moveTo>
                  <a:lnTo>
                    <a:pt x="2567493" y="0"/>
                  </a:lnTo>
                  <a:lnTo>
                    <a:pt x="2567493" y="2520112"/>
                  </a:lnTo>
                  <a:lnTo>
                    <a:pt x="0" y="2520112"/>
                  </a:lnTo>
                  <a:close/>
                </a:path>
              </a:pathLst>
            </a:custGeom>
            <a:solidFill>
              <a:srgbClr val="739072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567493" cy="2577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9404" y="1028700"/>
            <a:ext cx="7339678" cy="7648904"/>
            <a:chOff x="0" y="0"/>
            <a:chExt cx="1087367" cy="11331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7367" cy="1133178"/>
            </a:xfrm>
            <a:custGeom>
              <a:avLst/>
              <a:gdLst/>
              <a:ahLst/>
              <a:cxnLst/>
              <a:rect l="l" t="t" r="r" b="b"/>
              <a:pathLst>
                <a:path w="1087367" h="1133178">
                  <a:moveTo>
                    <a:pt x="0" y="0"/>
                  </a:moveTo>
                  <a:lnTo>
                    <a:pt x="1087367" y="0"/>
                  </a:lnTo>
                  <a:lnTo>
                    <a:pt x="1087367" y="1133178"/>
                  </a:lnTo>
                  <a:lnTo>
                    <a:pt x="0" y="1133178"/>
                  </a:lnTo>
                  <a:close/>
                </a:path>
              </a:pathLst>
            </a:custGeom>
            <a:blipFill>
              <a:blip r:embed="rId3"/>
              <a:stretch>
                <a:fillRect l="-36068" r="-4056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779082" y="5169856"/>
            <a:ext cx="9748450" cy="1206979"/>
            <a:chOff x="0" y="0"/>
            <a:chExt cx="2567493" cy="3178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67493" cy="317887"/>
            </a:xfrm>
            <a:custGeom>
              <a:avLst/>
              <a:gdLst/>
              <a:ahLst/>
              <a:cxnLst/>
              <a:rect l="l" t="t" r="r" b="b"/>
              <a:pathLst>
                <a:path w="2567493" h="317887">
                  <a:moveTo>
                    <a:pt x="0" y="0"/>
                  </a:moveTo>
                  <a:lnTo>
                    <a:pt x="2567493" y="0"/>
                  </a:lnTo>
                  <a:lnTo>
                    <a:pt x="2567493" y="317887"/>
                  </a:lnTo>
                  <a:lnTo>
                    <a:pt x="0" y="317887"/>
                  </a:lnTo>
                  <a:close/>
                </a:path>
              </a:pathLst>
            </a:custGeom>
            <a:solidFill>
              <a:srgbClr val="739072">
                <a:alpha val="55686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2567493" cy="394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154569" y="384242"/>
            <a:ext cx="1817761" cy="3327708"/>
          </a:xfrm>
          <a:custGeom>
            <a:avLst/>
            <a:gdLst/>
            <a:ahLst/>
            <a:cxnLst/>
            <a:rect l="l" t="t" r="r" b="b"/>
            <a:pathLst>
              <a:path w="1817761" h="3327708">
                <a:moveTo>
                  <a:pt x="0" y="0"/>
                </a:moveTo>
                <a:lnTo>
                  <a:pt x="1817760" y="0"/>
                </a:lnTo>
                <a:lnTo>
                  <a:pt x="1817760" y="3327709"/>
                </a:lnTo>
                <a:lnTo>
                  <a:pt x="0" y="3327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525896" y="1998204"/>
            <a:ext cx="5386617" cy="1424903"/>
          </a:xfrm>
          <a:custGeom>
            <a:avLst/>
            <a:gdLst/>
            <a:ahLst/>
            <a:cxnLst/>
            <a:rect l="l" t="t" r="r" b="b"/>
            <a:pathLst>
              <a:path w="5386617" h="1424903">
                <a:moveTo>
                  <a:pt x="0" y="0"/>
                </a:moveTo>
                <a:lnTo>
                  <a:pt x="5386617" y="0"/>
                </a:lnTo>
                <a:lnTo>
                  <a:pt x="5386617" y="1424903"/>
                </a:lnTo>
                <a:lnTo>
                  <a:pt x="0" y="1424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47" r="-1536" b="-25277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875720" y="5182800"/>
            <a:ext cx="8383580" cy="104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 spc="18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GREEN UNIVERSITY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378954" y="8677604"/>
            <a:ext cx="1049293" cy="765984"/>
          </a:xfrm>
          <a:custGeom>
            <a:avLst/>
            <a:gdLst/>
            <a:ahLst/>
            <a:cxnLst/>
            <a:rect l="l" t="t" r="r" b="b"/>
            <a:pathLst>
              <a:path w="1049293" h="765984">
                <a:moveTo>
                  <a:pt x="0" y="0"/>
                </a:moveTo>
                <a:lnTo>
                  <a:pt x="1049293" y="0"/>
                </a:lnTo>
                <a:lnTo>
                  <a:pt x="1049293" y="765984"/>
                </a:lnTo>
                <a:lnTo>
                  <a:pt x="0" y="765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896153" y="4384362"/>
            <a:ext cx="2334593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 spc="320">
                <a:solidFill>
                  <a:srgbClr val="232C11"/>
                </a:solidFill>
                <a:latin typeface="Telegraf Bold"/>
                <a:ea typeface="Telegraf Bold"/>
                <a:cs typeface="Telegraf Bold"/>
                <a:sym typeface="Telegraf Bold"/>
              </a:rPr>
              <a:t>PROJECT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29428" y="8833584"/>
            <a:ext cx="8508947" cy="377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spc="200">
                <a:solidFill>
                  <a:srgbClr val="FAFAFA"/>
                </a:solidFill>
                <a:latin typeface="Telegraf Bold"/>
                <a:ea typeface="Telegraf Bold"/>
                <a:cs typeface="Telegraf Bold"/>
                <a:sym typeface="Telegraf Bold"/>
              </a:rPr>
              <a:t> Rajamangala University of Technology Lanna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96153" y="6462560"/>
            <a:ext cx="8248499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spc="399">
                <a:solidFill>
                  <a:srgbClr val="232C11"/>
                </a:solidFill>
                <a:latin typeface="Telegraf Bold"/>
                <a:ea typeface="Telegraf Bold"/>
                <a:cs typeface="Telegraf Bold"/>
                <a:sym typeface="Telegraf Bold"/>
              </a:rPr>
              <a:t>SMART CAMPUS - RMUTL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14377" y="3480812"/>
            <a:ext cx="5609656" cy="25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b="1" spc="130">
                <a:solidFill>
                  <a:srgbClr val="FBFADA"/>
                </a:solidFill>
                <a:latin typeface="Telegraf Bold"/>
                <a:ea typeface="Telegraf Bold"/>
                <a:cs typeface="Telegraf Bold"/>
                <a:sym typeface="Telegraf Bold"/>
              </a:rPr>
              <a:t> Rajamangala University of Technology Lanna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6012154" y="9477599"/>
            <a:ext cx="2275846" cy="809401"/>
          </a:xfrm>
          <a:custGeom>
            <a:avLst/>
            <a:gdLst/>
            <a:ahLst/>
            <a:cxnLst/>
            <a:rect l="l" t="t" r="r" b="b"/>
            <a:pathLst>
              <a:path w="2275846" h="809401">
                <a:moveTo>
                  <a:pt x="0" y="0"/>
                </a:moveTo>
                <a:lnTo>
                  <a:pt x="2275846" y="0"/>
                </a:lnTo>
                <a:lnTo>
                  <a:pt x="2275846" y="809401"/>
                </a:lnTo>
                <a:lnTo>
                  <a:pt x="0" y="809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-848883" y="2277678"/>
            <a:ext cx="6070101" cy="814491"/>
            <a:chOff x="0" y="0"/>
            <a:chExt cx="1598710" cy="2145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98710" cy="214516"/>
            </a:xfrm>
            <a:custGeom>
              <a:avLst/>
              <a:gdLst/>
              <a:ahLst/>
              <a:cxnLst/>
              <a:rect l="l" t="t" r="r" b="b"/>
              <a:pathLst>
                <a:path w="1598710" h="214516">
                  <a:moveTo>
                    <a:pt x="203200" y="0"/>
                  </a:moveTo>
                  <a:lnTo>
                    <a:pt x="1598710" y="0"/>
                  </a:lnTo>
                  <a:lnTo>
                    <a:pt x="1395510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76200"/>
              <a:ext cx="1395510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439563" y="3278492"/>
            <a:ext cx="12031525" cy="6767733"/>
          </a:xfrm>
          <a:custGeom>
            <a:avLst/>
            <a:gdLst/>
            <a:ahLst/>
            <a:cxnLst/>
            <a:rect l="l" t="t" r="r" b="b"/>
            <a:pathLst>
              <a:path w="12031525" h="6767733">
                <a:moveTo>
                  <a:pt x="0" y="0"/>
                </a:moveTo>
                <a:lnTo>
                  <a:pt x="12031525" y="0"/>
                </a:lnTo>
                <a:lnTo>
                  <a:pt x="12031525" y="6767733"/>
                </a:lnTo>
                <a:lnTo>
                  <a:pt x="0" y="67677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28700" y="2384886"/>
            <a:ext cx="373856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6"/>
              </a:lnSpc>
            </a:pPr>
            <a:r>
              <a:rPr lang="en-US" sz="3613" b="1" spc="36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ข้อดี-ข้อเสีย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38334"/>
            <a:ext cx="13814545" cy="8547750"/>
          </a:xfrm>
          <a:custGeom>
            <a:avLst/>
            <a:gdLst/>
            <a:ahLst/>
            <a:cxnLst/>
            <a:rect l="l" t="t" r="r" b="b"/>
            <a:pathLst>
              <a:path w="13814545" h="8547750">
                <a:moveTo>
                  <a:pt x="0" y="0"/>
                </a:moveTo>
                <a:lnTo>
                  <a:pt x="13814545" y="0"/>
                </a:lnTo>
                <a:lnTo>
                  <a:pt x="13814545" y="8547750"/>
                </a:lnTo>
                <a:lnTo>
                  <a:pt x="0" y="8547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715" t="-22559" r="-37715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1" name="Group 11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5241112" y="9258300"/>
            <a:ext cx="3046888" cy="1028700"/>
          </a:xfrm>
          <a:custGeom>
            <a:avLst/>
            <a:gdLst/>
            <a:ahLst/>
            <a:cxnLst/>
            <a:rect l="l" t="t" r="r" b="b"/>
            <a:pathLst>
              <a:path w="3046888" h="1028700">
                <a:moveTo>
                  <a:pt x="0" y="0"/>
                </a:moveTo>
                <a:lnTo>
                  <a:pt x="3046888" y="0"/>
                </a:lnTo>
                <a:lnTo>
                  <a:pt x="304688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990" t="-52084" r="-193427" b="-405811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706" y="2621723"/>
            <a:ext cx="12782164" cy="7665277"/>
          </a:xfrm>
          <a:custGeom>
            <a:avLst/>
            <a:gdLst/>
            <a:ahLst/>
            <a:cxnLst/>
            <a:rect l="l" t="t" r="r" b="b"/>
            <a:pathLst>
              <a:path w="12782164" h="7665277">
                <a:moveTo>
                  <a:pt x="0" y="0"/>
                </a:moveTo>
                <a:lnTo>
                  <a:pt x="12782164" y="0"/>
                </a:lnTo>
                <a:lnTo>
                  <a:pt x="12782164" y="7665277"/>
                </a:lnTo>
                <a:lnTo>
                  <a:pt x="0" y="766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9"/>
            </a:stretch>
          </a:blipFill>
        </p:spPr>
      </p:sp>
      <p:grpSp>
        <p:nvGrpSpPr>
          <p:cNvPr id="3" name="Group 3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715" t="-22559" r="-37715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1" name="Group 11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5241112" y="9258300"/>
            <a:ext cx="3046888" cy="1028700"/>
          </a:xfrm>
          <a:custGeom>
            <a:avLst/>
            <a:gdLst/>
            <a:ahLst/>
            <a:cxnLst/>
            <a:rect l="l" t="t" r="r" b="b"/>
            <a:pathLst>
              <a:path w="3046888" h="1028700">
                <a:moveTo>
                  <a:pt x="0" y="0"/>
                </a:moveTo>
                <a:lnTo>
                  <a:pt x="3046888" y="0"/>
                </a:lnTo>
                <a:lnTo>
                  <a:pt x="304688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990" t="-52084" r="-193427" b="-405811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7282" y="1075091"/>
            <a:ext cx="14521265" cy="9184700"/>
          </a:xfrm>
          <a:custGeom>
            <a:avLst/>
            <a:gdLst/>
            <a:ahLst/>
            <a:cxnLst/>
            <a:rect l="l" t="t" r="r" b="b"/>
            <a:pathLst>
              <a:path w="14521265" h="9184700">
                <a:moveTo>
                  <a:pt x="0" y="0"/>
                </a:moveTo>
                <a:lnTo>
                  <a:pt x="14521265" y="0"/>
                </a:lnTo>
                <a:lnTo>
                  <a:pt x="14521265" y="9184700"/>
                </a:lnTo>
                <a:lnTo>
                  <a:pt x="0" y="9184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715" t="-22559" r="-37715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1" name="Group 11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5241112" y="9258300"/>
            <a:ext cx="3046888" cy="1028700"/>
          </a:xfrm>
          <a:custGeom>
            <a:avLst/>
            <a:gdLst/>
            <a:ahLst/>
            <a:cxnLst/>
            <a:rect l="l" t="t" r="r" b="b"/>
            <a:pathLst>
              <a:path w="3046888" h="1028700">
                <a:moveTo>
                  <a:pt x="0" y="0"/>
                </a:moveTo>
                <a:lnTo>
                  <a:pt x="3046888" y="0"/>
                </a:lnTo>
                <a:lnTo>
                  <a:pt x="304688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990" t="-52084" r="-193427" b="-405811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5241112" y="9258300"/>
            <a:ext cx="3046888" cy="1028700"/>
          </a:xfrm>
          <a:custGeom>
            <a:avLst/>
            <a:gdLst/>
            <a:ahLst/>
            <a:cxnLst/>
            <a:rect l="l" t="t" r="r" b="b"/>
            <a:pathLst>
              <a:path w="3046888" h="1028700">
                <a:moveTo>
                  <a:pt x="0" y="0"/>
                </a:moveTo>
                <a:lnTo>
                  <a:pt x="3046888" y="0"/>
                </a:lnTo>
                <a:lnTo>
                  <a:pt x="304688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990" t="-52084" r="-193427" b="-405811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02827" y="2877880"/>
            <a:ext cx="17082345" cy="5359586"/>
          </a:xfrm>
          <a:custGeom>
            <a:avLst/>
            <a:gdLst/>
            <a:ahLst/>
            <a:cxnLst/>
            <a:rect l="l" t="t" r="r" b="b"/>
            <a:pathLst>
              <a:path w="17082345" h="5359586">
                <a:moveTo>
                  <a:pt x="0" y="0"/>
                </a:moveTo>
                <a:lnTo>
                  <a:pt x="17082346" y="0"/>
                </a:lnTo>
                <a:lnTo>
                  <a:pt x="17082346" y="5359586"/>
                </a:lnTo>
                <a:lnTo>
                  <a:pt x="0" y="53595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0171373" y="1506015"/>
            <a:ext cx="10624195" cy="814491"/>
            <a:chOff x="0" y="0"/>
            <a:chExt cx="2798142" cy="2145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798142" cy="214516"/>
            </a:xfrm>
            <a:custGeom>
              <a:avLst/>
              <a:gdLst/>
              <a:ahLst/>
              <a:cxnLst/>
              <a:rect l="l" t="t" r="r" b="b"/>
              <a:pathLst>
                <a:path w="2798142" h="214516">
                  <a:moveTo>
                    <a:pt x="203200" y="0"/>
                  </a:moveTo>
                  <a:lnTo>
                    <a:pt x="2798142" y="0"/>
                  </a:lnTo>
                  <a:lnTo>
                    <a:pt x="259494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FADA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76200"/>
              <a:ext cx="259494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487777" y="1332005"/>
            <a:ext cx="10624195" cy="814491"/>
            <a:chOff x="0" y="0"/>
            <a:chExt cx="2798142" cy="21451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798142" cy="214516"/>
            </a:xfrm>
            <a:custGeom>
              <a:avLst/>
              <a:gdLst/>
              <a:ahLst/>
              <a:cxnLst/>
              <a:rect l="l" t="t" r="r" b="b"/>
              <a:pathLst>
                <a:path w="2798142" h="214516">
                  <a:moveTo>
                    <a:pt x="203200" y="0"/>
                  </a:moveTo>
                  <a:lnTo>
                    <a:pt x="2798142" y="0"/>
                  </a:lnTo>
                  <a:lnTo>
                    <a:pt x="259494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76200"/>
              <a:ext cx="259494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913083" y="1420163"/>
            <a:ext cx="5168491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6"/>
              </a:lnSpc>
            </a:pPr>
            <a:r>
              <a:rPr lang="en-US" sz="3913" b="1" spc="39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ผลการวิเคราะห์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185161" y="8667750"/>
            <a:ext cx="12312168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spc="24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ผลประหยัดรวมทั้งโครงการตลอดอายุสัญญา 20 ปี จำนวนเงิน 64,342,060 บาท</a:t>
            </a:r>
          </a:p>
          <a:p>
            <a:pPr algn="ctr">
              <a:lnSpc>
                <a:spcPts val="2879"/>
              </a:lnSpc>
            </a:pPr>
            <a:r>
              <a:rPr lang="en-US" sz="2400" b="1" spc="24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NPV = 31246488.03 บาท</a:t>
            </a:r>
          </a:p>
          <a:p>
            <a:pPr algn="ctr">
              <a:lnSpc>
                <a:spcPts val="2879"/>
              </a:lnSpc>
            </a:pPr>
            <a:endParaRPr lang="en-US" sz="2400" b="1" spc="240">
              <a:solidFill>
                <a:srgbClr val="000000"/>
              </a:solidFill>
              <a:latin typeface="Gill Sans Bold"/>
              <a:ea typeface="Gill Sans Bold"/>
              <a:cs typeface="Gill Sans Bold"/>
              <a:sym typeface="Gill Sans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014249" y="1205093"/>
            <a:ext cx="7724810" cy="8481689"/>
          </a:xfrm>
          <a:custGeom>
            <a:avLst/>
            <a:gdLst/>
            <a:ahLst/>
            <a:cxnLst/>
            <a:rect l="l" t="t" r="r" b="b"/>
            <a:pathLst>
              <a:path w="7724810" h="8481689">
                <a:moveTo>
                  <a:pt x="0" y="0"/>
                </a:moveTo>
                <a:lnTo>
                  <a:pt x="7724811" y="0"/>
                </a:lnTo>
                <a:lnTo>
                  <a:pt x="7724811" y="8481689"/>
                </a:lnTo>
                <a:lnTo>
                  <a:pt x="0" y="8481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44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07691" y="1205093"/>
            <a:ext cx="6934793" cy="8469976"/>
          </a:xfrm>
          <a:custGeom>
            <a:avLst/>
            <a:gdLst/>
            <a:ahLst/>
            <a:cxnLst/>
            <a:rect l="l" t="t" r="r" b="b"/>
            <a:pathLst>
              <a:path w="6934793" h="8469976">
                <a:moveTo>
                  <a:pt x="0" y="0"/>
                </a:moveTo>
                <a:lnTo>
                  <a:pt x="6934793" y="0"/>
                </a:lnTo>
                <a:lnTo>
                  <a:pt x="6934793" y="8469976"/>
                </a:lnTo>
                <a:lnTo>
                  <a:pt x="0" y="8469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2" name="Group 12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6019357" y="9063138"/>
            <a:ext cx="2479885" cy="1223862"/>
          </a:xfrm>
          <a:custGeom>
            <a:avLst/>
            <a:gdLst/>
            <a:ahLst/>
            <a:cxnLst/>
            <a:rect l="l" t="t" r="r" b="b"/>
            <a:pathLst>
              <a:path w="2479885" h="1223862">
                <a:moveTo>
                  <a:pt x="0" y="0"/>
                </a:moveTo>
                <a:lnTo>
                  <a:pt x="2479886" y="0"/>
                </a:lnTo>
                <a:lnTo>
                  <a:pt x="2479886" y="1223862"/>
                </a:lnTo>
                <a:lnTo>
                  <a:pt x="0" y="1223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99844" b="-642069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733545" y="2877880"/>
            <a:ext cx="16820911" cy="5277561"/>
          </a:xfrm>
          <a:custGeom>
            <a:avLst/>
            <a:gdLst/>
            <a:ahLst/>
            <a:cxnLst/>
            <a:rect l="l" t="t" r="r" b="b"/>
            <a:pathLst>
              <a:path w="16820911" h="5277561">
                <a:moveTo>
                  <a:pt x="0" y="0"/>
                </a:moveTo>
                <a:lnTo>
                  <a:pt x="16820910" y="0"/>
                </a:lnTo>
                <a:lnTo>
                  <a:pt x="16820910" y="5277561"/>
                </a:lnTo>
                <a:lnTo>
                  <a:pt x="0" y="52775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0171373" y="1506015"/>
            <a:ext cx="10624195" cy="814491"/>
            <a:chOff x="0" y="0"/>
            <a:chExt cx="2798142" cy="2145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98142" cy="214516"/>
            </a:xfrm>
            <a:custGeom>
              <a:avLst/>
              <a:gdLst/>
              <a:ahLst/>
              <a:cxnLst/>
              <a:rect l="l" t="t" r="r" b="b"/>
              <a:pathLst>
                <a:path w="2798142" h="214516">
                  <a:moveTo>
                    <a:pt x="203200" y="0"/>
                  </a:moveTo>
                  <a:lnTo>
                    <a:pt x="2798142" y="0"/>
                  </a:lnTo>
                  <a:lnTo>
                    <a:pt x="259494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FADA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76200"/>
              <a:ext cx="259494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487777" y="1332005"/>
            <a:ext cx="10624195" cy="814491"/>
            <a:chOff x="0" y="0"/>
            <a:chExt cx="2798142" cy="21451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798142" cy="214516"/>
            </a:xfrm>
            <a:custGeom>
              <a:avLst/>
              <a:gdLst/>
              <a:ahLst/>
              <a:cxnLst/>
              <a:rect l="l" t="t" r="r" b="b"/>
              <a:pathLst>
                <a:path w="2798142" h="214516">
                  <a:moveTo>
                    <a:pt x="203200" y="0"/>
                  </a:moveTo>
                  <a:lnTo>
                    <a:pt x="2798142" y="0"/>
                  </a:lnTo>
                  <a:lnTo>
                    <a:pt x="259494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01600" y="-76200"/>
              <a:ext cx="259494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913083" y="1420163"/>
            <a:ext cx="5168491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6"/>
              </a:lnSpc>
            </a:pPr>
            <a:r>
              <a:rPr lang="en-US" sz="3913" b="1" spc="39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ผลการวิเคราะห์</a:t>
            </a:r>
          </a:p>
        </p:txBody>
      </p:sp>
      <p:sp>
        <p:nvSpPr>
          <p:cNvPr id="26" name="Freeform 26"/>
          <p:cNvSpPr/>
          <p:nvPr/>
        </p:nvSpPr>
        <p:spPr>
          <a:xfrm>
            <a:off x="16019357" y="9063138"/>
            <a:ext cx="2479885" cy="1223862"/>
          </a:xfrm>
          <a:custGeom>
            <a:avLst/>
            <a:gdLst/>
            <a:ahLst/>
            <a:cxnLst/>
            <a:rect l="l" t="t" r="r" b="b"/>
            <a:pathLst>
              <a:path w="2479885" h="1223862">
                <a:moveTo>
                  <a:pt x="0" y="0"/>
                </a:moveTo>
                <a:lnTo>
                  <a:pt x="2479886" y="0"/>
                </a:lnTo>
                <a:lnTo>
                  <a:pt x="2479886" y="1223862"/>
                </a:lnTo>
                <a:lnTo>
                  <a:pt x="0" y="12238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99844" b="-642069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185161" y="8667750"/>
            <a:ext cx="12312168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spc="24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ผลประหยัดรวมทั้งโครงการตลอดอายุสัญญา 20 ปี จำนวนเงิน 32127640 บาท</a:t>
            </a:r>
          </a:p>
          <a:p>
            <a:pPr algn="ctr">
              <a:lnSpc>
                <a:spcPts val="2879"/>
              </a:lnSpc>
            </a:pPr>
            <a:r>
              <a:rPr lang="en-US" sz="2400" b="1" spc="24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NPV = 13676020 บาท</a:t>
            </a:r>
          </a:p>
          <a:p>
            <a:pPr algn="ctr">
              <a:lnSpc>
                <a:spcPts val="2879"/>
              </a:lnSpc>
            </a:pPr>
            <a:endParaRPr lang="en-US" sz="2400" b="1" spc="240">
              <a:solidFill>
                <a:srgbClr val="000000"/>
              </a:solidFill>
              <a:latin typeface="Gill Sans Bold"/>
              <a:ea typeface="Gill Sans Bold"/>
              <a:cs typeface="Gill Sans Bold"/>
              <a:sym typeface="Gill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4272199" y="1075091"/>
            <a:ext cx="22252227" cy="1503506"/>
            <a:chOff x="0" y="0"/>
            <a:chExt cx="29669636" cy="200467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352891"/>
              <a:ext cx="29088076" cy="1651784"/>
              <a:chOff x="0" y="0"/>
              <a:chExt cx="3777649" cy="21451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777649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77649" h="214516">
                    <a:moveTo>
                      <a:pt x="203200" y="0"/>
                    </a:moveTo>
                    <a:lnTo>
                      <a:pt x="3777649" y="0"/>
                    </a:lnTo>
                    <a:lnTo>
                      <a:pt x="3574449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FAD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01600" y="-76200"/>
                <a:ext cx="3574449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0542" y="0"/>
              <a:ext cx="28899094" cy="1651784"/>
              <a:chOff x="0" y="0"/>
              <a:chExt cx="3753106" cy="21451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53106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53106" h="214516">
                    <a:moveTo>
                      <a:pt x="203200" y="0"/>
                    </a:moveTo>
                    <a:lnTo>
                      <a:pt x="3753106" y="0"/>
                    </a:lnTo>
                    <a:lnTo>
                      <a:pt x="3549906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5B8168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01600" y="-76200"/>
                <a:ext cx="3549906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1694163" y="2710589"/>
            <a:ext cx="12024814" cy="7214888"/>
          </a:xfrm>
          <a:custGeom>
            <a:avLst/>
            <a:gdLst/>
            <a:ahLst/>
            <a:cxnLst/>
            <a:rect l="l" t="t" r="r" b="b"/>
            <a:pathLst>
              <a:path w="12024814" h="7214888">
                <a:moveTo>
                  <a:pt x="0" y="0"/>
                </a:moveTo>
                <a:lnTo>
                  <a:pt x="12024813" y="0"/>
                </a:lnTo>
                <a:lnTo>
                  <a:pt x="12024813" y="7214889"/>
                </a:lnTo>
                <a:lnTo>
                  <a:pt x="0" y="72148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267663" y="9436714"/>
            <a:ext cx="2020337" cy="850286"/>
          </a:xfrm>
          <a:custGeom>
            <a:avLst/>
            <a:gdLst/>
            <a:ahLst/>
            <a:cxnLst/>
            <a:rect l="l" t="t" r="r" b="b"/>
            <a:pathLst>
              <a:path w="2020337" h="850286">
                <a:moveTo>
                  <a:pt x="0" y="0"/>
                </a:moveTo>
                <a:lnTo>
                  <a:pt x="2020337" y="0"/>
                </a:lnTo>
                <a:lnTo>
                  <a:pt x="2020337" y="850286"/>
                </a:lnTo>
                <a:lnTo>
                  <a:pt x="0" y="850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046353" y="1148700"/>
            <a:ext cx="1054609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 b="1" spc="34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กำลังการติดตั้ง Solar โดยผู้เสนอโครงการจาก</a:t>
            </a:r>
          </a:p>
          <a:p>
            <a:pPr algn="ctr">
              <a:lnSpc>
                <a:spcPts val="4199"/>
              </a:lnSpc>
            </a:pPr>
            <a:r>
              <a:rPr lang="en-US" sz="3499" b="1" spc="34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บริษัท ไทย ทาซากิ เอ็นจิเนี่ยริ่ง จำกัด (Tasaki)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0171373" y="1506015"/>
            <a:ext cx="10624195" cy="814491"/>
            <a:chOff x="0" y="0"/>
            <a:chExt cx="2798142" cy="2145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98142" cy="214516"/>
            </a:xfrm>
            <a:custGeom>
              <a:avLst/>
              <a:gdLst/>
              <a:ahLst/>
              <a:cxnLst/>
              <a:rect l="l" t="t" r="r" b="b"/>
              <a:pathLst>
                <a:path w="2798142" h="214516">
                  <a:moveTo>
                    <a:pt x="203200" y="0"/>
                  </a:moveTo>
                  <a:lnTo>
                    <a:pt x="2798142" y="0"/>
                  </a:lnTo>
                  <a:lnTo>
                    <a:pt x="259494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FAD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76200"/>
              <a:ext cx="259494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487777" y="1332005"/>
            <a:ext cx="10624195" cy="814491"/>
            <a:chOff x="0" y="0"/>
            <a:chExt cx="2798142" cy="21451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798142" cy="214516"/>
            </a:xfrm>
            <a:custGeom>
              <a:avLst/>
              <a:gdLst/>
              <a:ahLst/>
              <a:cxnLst/>
              <a:rect l="l" t="t" r="r" b="b"/>
              <a:pathLst>
                <a:path w="2798142" h="214516">
                  <a:moveTo>
                    <a:pt x="203200" y="0"/>
                  </a:moveTo>
                  <a:lnTo>
                    <a:pt x="2798142" y="0"/>
                  </a:lnTo>
                  <a:lnTo>
                    <a:pt x="259494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76200"/>
              <a:ext cx="259494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4605354" y="2530111"/>
            <a:ext cx="13429985" cy="7587942"/>
          </a:xfrm>
          <a:custGeom>
            <a:avLst/>
            <a:gdLst/>
            <a:ahLst/>
            <a:cxnLst/>
            <a:rect l="l" t="t" r="r" b="b"/>
            <a:pathLst>
              <a:path w="13429985" h="7587942">
                <a:moveTo>
                  <a:pt x="0" y="0"/>
                </a:moveTo>
                <a:lnTo>
                  <a:pt x="13429985" y="0"/>
                </a:lnTo>
                <a:lnTo>
                  <a:pt x="13429985" y="7587942"/>
                </a:lnTo>
                <a:lnTo>
                  <a:pt x="0" y="7587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1913083" y="1420163"/>
            <a:ext cx="5168491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6"/>
              </a:lnSpc>
            </a:pPr>
            <a:r>
              <a:rPr lang="en-US" sz="3913" b="1" spc="39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ผลการวิเคราะห์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09593" y="6452666"/>
            <a:ext cx="3846042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spc="24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ผลประหยัดรวมทั้งโครงการตลอดอายุสัญญา 18 ปี จำนวนเงิน 109,672,783.58 บาท</a:t>
            </a:r>
          </a:p>
          <a:p>
            <a:pPr algn="ctr">
              <a:lnSpc>
                <a:spcPts val="2879"/>
              </a:lnSpc>
            </a:pPr>
            <a:r>
              <a:rPr lang="en-US" sz="2400" b="1" spc="24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คิดเป็น NPV = 42,188,764.81 บาท</a:t>
            </a:r>
          </a:p>
          <a:p>
            <a:pPr algn="ctr">
              <a:lnSpc>
                <a:spcPts val="2879"/>
              </a:lnSpc>
            </a:pPr>
            <a:endParaRPr lang="en-US" sz="2400" b="1" spc="240">
              <a:solidFill>
                <a:srgbClr val="000000"/>
              </a:solidFill>
              <a:latin typeface="Gill Sans Bold"/>
              <a:ea typeface="Gill Sans Bold"/>
              <a:cs typeface="Gill Sans Bold"/>
              <a:sym typeface="Gill Sans Bold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0" y="9436714"/>
            <a:ext cx="2020337" cy="850286"/>
          </a:xfrm>
          <a:custGeom>
            <a:avLst/>
            <a:gdLst/>
            <a:ahLst/>
            <a:cxnLst/>
            <a:rect l="l" t="t" r="r" b="b"/>
            <a:pathLst>
              <a:path w="2020337" h="850286">
                <a:moveTo>
                  <a:pt x="0" y="0"/>
                </a:moveTo>
                <a:lnTo>
                  <a:pt x="2020337" y="0"/>
                </a:lnTo>
                <a:lnTo>
                  <a:pt x="2020337" y="850286"/>
                </a:lnTo>
                <a:lnTo>
                  <a:pt x="0" y="850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409593" y="3518966"/>
            <a:ext cx="3846042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spc="24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ส่วนลด 20%</a:t>
            </a:r>
          </a:p>
          <a:p>
            <a:pPr algn="ctr">
              <a:lnSpc>
                <a:spcPts val="2879"/>
              </a:lnSpc>
            </a:pPr>
            <a:r>
              <a:rPr lang="en-US" sz="2400" b="1" spc="24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อายุสัญญา 18 ปี</a:t>
            </a:r>
          </a:p>
          <a:p>
            <a:pPr algn="ctr">
              <a:lnSpc>
                <a:spcPts val="2879"/>
              </a:lnSpc>
            </a:pPr>
            <a:r>
              <a:rPr lang="en-US" sz="2400" b="1" spc="24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O&amp;M บริษัทเป็นผู้ดูแลตลอดอายุสัญญา</a:t>
            </a:r>
          </a:p>
          <a:p>
            <a:pPr algn="ctr">
              <a:lnSpc>
                <a:spcPts val="2879"/>
              </a:lnSpc>
            </a:pPr>
            <a:endParaRPr lang="en-US" sz="2400" b="1" spc="240">
              <a:solidFill>
                <a:srgbClr val="000000"/>
              </a:solidFill>
              <a:latin typeface="Gill Sans Bold"/>
              <a:ea typeface="Gill Sans Bold"/>
              <a:cs typeface="Gill Sans Bold"/>
              <a:sym typeface="Gill Sans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4272199" y="1075091"/>
            <a:ext cx="22252227" cy="1503506"/>
            <a:chOff x="0" y="0"/>
            <a:chExt cx="29669636" cy="200467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352891"/>
              <a:ext cx="29088076" cy="1651784"/>
              <a:chOff x="0" y="0"/>
              <a:chExt cx="3777649" cy="21451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777649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77649" h="214516">
                    <a:moveTo>
                      <a:pt x="203200" y="0"/>
                    </a:moveTo>
                    <a:lnTo>
                      <a:pt x="3777649" y="0"/>
                    </a:lnTo>
                    <a:lnTo>
                      <a:pt x="3574449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FAD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01600" y="-76200"/>
                <a:ext cx="3574449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0542" y="0"/>
              <a:ext cx="28899094" cy="1651784"/>
              <a:chOff x="0" y="0"/>
              <a:chExt cx="3753106" cy="21451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53106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53106" h="214516">
                    <a:moveTo>
                      <a:pt x="203200" y="0"/>
                    </a:moveTo>
                    <a:lnTo>
                      <a:pt x="3753106" y="0"/>
                    </a:lnTo>
                    <a:lnTo>
                      <a:pt x="3549906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5B8168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01600" y="-76200"/>
                <a:ext cx="3549906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16267663" y="9436714"/>
            <a:ext cx="2020337" cy="850286"/>
          </a:xfrm>
          <a:custGeom>
            <a:avLst/>
            <a:gdLst/>
            <a:ahLst/>
            <a:cxnLst/>
            <a:rect l="l" t="t" r="r" b="b"/>
            <a:pathLst>
              <a:path w="2020337" h="850286">
                <a:moveTo>
                  <a:pt x="0" y="0"/>
                </a:moveTo>
                <a:lnTo>
                  <a:pt x="2020337" y="0"/>
                </a:lnTo>
                <a:lnTo>
                  <a:pt x="2020337" y="850286"/>
                </a:lnTo>
                <a:lnTo>
                  <a:pt x="0" y="850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95303" y="2877880"/>
            <a:ext cx="5662271" cy="7133570"/>
          </a:xfrm>
          <a:custGeom>
            <a:avLst/>
            <a:gdLst/>
            <a:ahLst/>
            <a:cxnLst/>
            <a:rect l="l" t="t" r="r" b="b"/>
            <a:pathLst>
              <a:path w="5662271" h="7133570">
                <a:moveTo>
                  <a:pt x="0" y="0"/>
                </a:moveTo>
                <a:lnTo>
                  <a:pt x="5662271" y="0"/>
                </a:lnTo>
                <a:lnTo>
                  <a:pt x="5662271" y="7133570"/>
                </a:lnTo>
                <a:lnTo>
                  <a:pt x="0" y="71335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046353" y="1148700"/>
            <a:ext cx="1054609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 b="1" spc="34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กำลังการติดตั้ง Solar โดยผู้เสนอโครงการจาก</a:t>
            </a:r>
          </a:p>
          <a:p>
            <a:pPr algn="ctr">
              <a:lnSpc>
                <a:spcPts val="4199"/>
              </a:lnSpc>
            </a:pPr>
            <a:r>
              <a:rPr lang="en-US" sz="3499" b="1" spc="34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บริษัท ไทย ทาซากิ เอ็นจิเนี่ยริ่ง จำกัด (Tasaki)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401102" y="5619025"/>
            <a:ext cx="9240176" cy="43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spc="229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Tasaki มีความสามารถกู้เงินลงทุนรวมทั้งหมดคงเหลือ 193 ล้านบาท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11228" y="0"/>
            <a:ext cx="7276772" cy="10287000"/>
            <a:chOff x="0" y="0"/>
            <a:chExt cx="9702363" cy="13716000"/>
          </a:xfrm>
        </p:grpSpPr>
        <p:grpSp>
          <p:nvGrpSpPr>
            <p:cNvPr id="3" name="Group 3"/>
            <p:cNvGrpSpPr/>
            <p:nvPr/>
          </p:nvGrpSpPr>
          <p:grpSpPr>
            <a:xfrm>
              <a:off x="5090594" y="0"/>
              <a:ext cx="4611769" cy="13716000"/>
              <a:chOff x="0" y="0"/>
              <a:chExt cx="535863" cy="159372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35863" cy="1593725"/>
              </a:xfrm>
              <a:custGeom>
                <a:avLst/>
                <a:gdLst/>
                <a:ahLst/>
                <a:cxnLst/>
                <a:rect l="l" t="t" r="r" b="b"/>
                <a:pathLst>
                  <a:path w="535863" h="1593725">
                    <a:moveTo>
                      <a:pt x="0" y="0"/>
                    </a:moveTo>
                    <a:lnTo>
                      <a:pt x="535863" y="0"/>
                    </a:lnTo>
                    <a:lnTo>
                      <a:pt x="535863" y="1593725"/>
                    </a:lnTo>
                    <a:lnTo>
                      <a:pt x="0" y="1593725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312664" r="-96822"/>
                </a:stretch>
              </a:blip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4611769" cy="6634777"/>
              <a:chOff x="0" y="0"/>
              <a:chExt cx="535863" cy="77092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35863" cy="770925"/>
              </a:xfrm>
              <a:custGeom>
                <a:avLst/>
                <a:gdLst/>
                <a:ahLst/>
                <a:cxnLst/>
                <a:rect l="l" t="t" r="r" b="b"/>
                <a:pathLst>
                  <a:path w="535863" h="770925">
                    <a:moveTo>
                      <a:pt x="0" y="0"/>
                    </a:moveTo>
                    <a:lnTo>
                      <a:pt x="535863" y="0"/>
                    </a:lnTo>
                    <a:lnTo>
                      <a:pt x="535863" y="770925"/>
                    </a:lnTo>
                    <a:lnTo>
                      <a:pt x="0" y="770925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03327" r="-205467" b="-106448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7081223"/>
              <a:ext cx="4611769" cy="6634777"/>
              <a:chOff x="0" y="0"/>
              <a:chExt cx="535863" cy="77092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35863" cy="770925"/>
              </a:xfrm>
              <a:custGeom>
                <a:avLst/>
                <a:gdLst/>
                <a:ahLst/>
                <a:cxnLst/>
                <a:rect l="l" t="t" r="r" b="b"/>
                <a:pathLst>
                  <a:path w="535863" h="770925">
                    <a:moveTo>
                      <a:pt x="0" y="0"/>
                    </a:moveTo>
                    <a:lnTo>
                      <a:pt x="535863" y="0"/>
                    </a:lnTo>
                    <a:lnTo>
                      <a:pt x="535863" y="770925"/>
                    </a:lnTo>
                    <a:lnTo>
                      <a:pt x="0" y="770925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05018" t="-106928" r="-204960"/>
                </a:stretch>
              </a:blip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760420" y="9459920"/>
            <a:ext cx="4645064" cy="505547"/>
            <a:chOff x="0" y="0"/>
            <a:chExt cx="6193419" cy="674062"/>
          </a:xfrm>
        </p:grpSpPr>
        <p:sp>
          <p:nvSpPr>
            <p:cNvPr id="19" name="TextBox 19"/>
            <p:cNvSpPr txBox="1"/>
            <p:nvPr/>
          </p:nvSpPr>
          <p:spPr>
            <a:xfrm>
              <a:off x="1172495" y="59748"/>
              <a:ext cx="502092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spc="200">
                  <a:solidFill>
                    <a:srgbClr val="436850"/>
                  </a:solidFill>
                  <a:latin typeface="Telegraf"/>
                  <a:ea typeface="Telegraf"/>
                  <a:cs typeface="Telegraf"/>
                  <a:sym typeface="Telegraf"/>
                </a:rPr>
                <a:t>SMART CAMPUS - RMUTL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923373" cy="674062"/>
            </a:xfrm>
            <a:custGeom>
              <a:avLst/>
              <a:gdLst/>
              <a:ahLst/>
              <a:cxnLst/>
              <a:rect l="l" t="t" r="r" b="b"/>
              <a:pathLst>
                <a:path w="923373" h="674062">
                  <a:moveTo>
                    <a:pt x="0" y="0"/>
                  </a:moveTo>
                  <a:lnTo>
                    <a:pt x="923373" y="0"/>
                  </a:lnTo>
                  <a:lnTo>
                    <a:pt x="923373" y="674062"/>
                  </a:lnTo>
                  <a:lnTo>
                    <a:pt x="0" y="674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760420" y="2141860"/>
            <a:ext cx="9627850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9"/>
              </a:lnSpc>
            </a:pPr>
            <a:r>
              <a:rPr lang="en-US" sz="7499" b="1" spc="224">
                <a:solidFill>
                  <a:srgbClr val="12372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INTRODUCTION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0420" y="3522519"/>
            <a:ext cx="9220405" cy="5279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20"/>
              </a:lnSpc>
            </a:pP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   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ปัญหาด้านสิ่งแวดล้อมกลายเป็นปัญหาที่ได้รับความสำคัญในระดับสากล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 โดยเฉพาะในสถาบันการศึกษาและมหาวิทยาลัยที่พยายามให้ความรู้และจัดกิจกรรมเกี่ยวกับการอนุรักษ์สิ่งแวดล้อม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เพื่อสร้างความตระหนักถึงการรักษาทรัพยากรอย่างยั่งยืน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ส่งผลให้เกิดการจัดอันดับมหาวิทยาลัยสีเขียวหรือ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 Green University ซึ่งเป็นการจัดอันดับสถาบันที่ดำเนินงานและมีโครงการที่เป็นมิตรต่อสิ่งแวดล้อม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การจัดอันดับนี้เริ่มมาตั้งแต่ปี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 2010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โดยมหาวิทยาลัยอินโดนีเซียผ่าน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 UI Green Metric World University Ranking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และมีมหาวิทยาลัยมากกว่า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 300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แห่งจาก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 60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ประเทศทั่วโลกเข้าร่วม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 </a:t>
            </a:r>
          </a:p>
          <a:p>
            <a:pPr marL="0" lvl="0" indent="0" algn="just">
              <a:lnSpc>
                <a:spcPts val="3520"/>
              </a:lnSpc>
            </a:pP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มหาวิทยาลัยเทคโนโลยีราชมงคลล้านนาได้นำแนวทางนี้มาพัฒนาโครงการ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TH SarabunPSK" panose="020B0500040200020003" pitchFamily="34" charset="-34"/>
                <a:sym typeface="Gill Sans Light"/>
              </a:rPr>
              <a:t> 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"Smart Campus" ที่เน้นการบูรณาการความร่วมมือในด้านการวิจัยและนวัตกรรมเทคโนโลยีเพื่อสร้างความยั่งยืนในอนาคต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4272199" y="1075091"/>
            <a:ext cx="22252227" cy="1503506"/>
            <a:chOff x="0" y="0"/>
            <a:chExt cx="29669636" cy="200467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352891"/>
              <a:ext cx="29088076" cy="1651784"/>
              <a:chOff x="0" y="0"/>
              <a:chExt cx="3777649" cy="21451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777649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77649" h="214516">
                    <a:moveTo>
                      <a:pt x="203200" y="0"/>
                    </a:moveTo>
                    <a:lnTo>
                      <a:pt x="3777649" y="0"/>
                    </a:lnTo>
                    <a:lnTo>
                      <a:pt x="3574449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FAD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01600" y="-76200"/>
                <a:ext cx="3574449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0542" y="0"/>
              <a:ext cx="28899094" cy="1651784"/>
              <a:chOff x="0" y="0"/>
              <a:chExt cx="3753106" cy="21451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53106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53106" h="214516">
                    <a:moveTo>
                      <a:pt x="203200" y="0"/>
                    </a:moveTo>
                    <a:lnTo>
                      <a:pt x="3753106" y="0"/>
                    </a:lnTo>
                    <a:lnTo>
                      <a:pt x="3549906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5B8168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01600" y="-76200"/>
                <a:ext cx="3549906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16267663" y="9436714"/>
            <a:ext cx="2020337" cy="850286"/>
          </a:xfrm>
          <a:custGeom>
            <a:avLst/>
            <a:gdLst/>
            <a:ahLst/>
            <a:cxnLst/>
            <a:rect l="l" t="t" r="r" b="b"/>
            <a:pathLst>
              <a:path w="2020337" h="850286">
                <a:moveTo>
                  <a:pt x="0" y="0"/>
                </a:moveTo>
                <a:lnTo>
                  <a:pt x="2020337" y="0"/>
                </a:lnTo>
                <a:lnTo>
                  <a:pt x="2020337" y="850286"/>
                </a:lnTo>
                <a:lnTo>
                  <a:pt x="0" y="850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43269" y="3028715"/>
            <a:ext cx="9656272" cy="6083451"/>
          </a:xfrm>
          <a:custGeom>
            <a:avLst/>
            <a:gdLst/>
            <a:ahLst/>
            <a:cxnLst/>
            <a:rect l="l" t="t" r="r" b="b"/>
            <a:pathLst>
              <a:path w="9656272" h="6083451">
                <a:moveTo>
                  <a:pt x="0" y="0"/>
                </a:moveTo>
                <a:lnTo>
                  <a:pt x="9656272" y="0"/>
                </a:lnTo>
                <a:lnTo>
                  <a:pt x="9656272" y="6083451"/>
                </a:lnTo>
                <a:lnTo>
                  <a:pt x="0" y="60834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497644" y="2708507"/>
            <a:ext cx="5097744" cy="7321715"/>
          </a:xfrm>
          <a:custGeom>
            <a:avLst/>
            <a:gdLst/>
            <a:ahLst/>
            <a:cxnLst/>
            <a:rect l="l" t="t" r="r" b="b"/>
            <a:pathLst>
              <a:path w="5097744" h="7321715">
                <a:moveTo>
                  <a:pt x="0" y="0"/>
                </a:moveTo>
                <a:lnTo>
                  <a:pt x="5097745" y="0"/>
                </a:lnTo>
                <a:lnTo>
                  <a:pt x="5097745" y="7321715"/>
                </a:lnTo>
                <a:lnTo>
                  <a:pt x="0" y="7321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46353" y="1148700"/>
            <a:ext cx="1054609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 b="1" spc="34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กำลังการติดตั้ง Solar โดยผู้เสนอโครงการจาก</a:t>
            </a:r>
          </a:p>
          <a:p>
            <a:pPr algn="ctr">
              <a:lnSpc>
                <a:spcPts val="4199"/>
              </a:lnSpc>
            </a:pPr>
            <a:r>
              <a:rPr lang="en-US" sz="3499" b="1" spc="34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บริษัท ไทย ทาซากิ เอ็นจิเนี่ยริ่ง จำกัด (Tasaki)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4272199" y="1075091"/>
            <a:ext cx="22252227" cy="1503506"/>
            <a:chOff x="0" y="0"/>
            <a:chExt cx="29669636" cy="200467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352891"/>
              <a:ext cx="29088076" cy="1651784"/>
              <a:chOff x="0" y="0"/>
              <a:chExt cx="3777649" cy="21451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777649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77649" h="214516">
                    <a:moveTo>
                      <a:pt x="203200" y="0"/>
                    </a:moveTo>
                    <a:lnTo>
                      <a:pt x="3777649" y="0"/>
                    </a:lnTo>
                    <a:lnTo>
                      <a:pt x="3574449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FAD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01600" y="-76200"/>
                <a:ext cx="3574449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0542" y="0"/>
              <a:ext cx="28899094" cy="1651784"/>
              <a:chOff x="0" y="0"/>
              <a:chExt cx="3753106" cy="21451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53106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53106" h="214516">
                    <a:moveTo>
                      <a:pt x="203200" y="0"/>
                    </a:moveTo>
                    <a:lnTo>
                      <a:pt x="3753106" y="0"/>
                    </a:lnTo>
                    <a:lnTo>
                      <a:pt x="3549906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5B8168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01600" y="-76200"/>
                <a:ext cx="3549906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16267663" y="9436714"/>
            <a:ext cx="2020337" cy="850286"/>
          </a:xfrm>
          <a:custGeom>
            <a:avLst/>
            <a:gdLst/>
            <a:ahLst/>
            <a:cxnLst/>
            <a:rect l="l" t="t" r="r" b="b"/>
            <a:pathLst>
              <a:path w="2020337" h="850286">
                <a:moveTo>
                  <a:pt x="0" y="0"/>
                </a:moveTo>
                <a:lnTo>
                  <a:pt x="2020337" y="0"/>
                </a:lnTo>
                <a:lnTo>
                  <a:pt x="2020337" y="850286"/>
                </a:lnTo>
                <a:lnTo>
                  <a:pt x="0" y="850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726296" y="6663194"/>
            <a:ext cx="4367495" cy="3179537"/>
          </a:xfrm>
          <a:custGeom>
            <a:avLst/>
            <a:gdLst/>
            <a:ahLst/>
            <a:cxnLst/>
            <a:rect l="l" t="t" r="r" b="b"/>
            <a:pathLst>
              <a:path w="4367495" h="3179537">
                <a:moveTo>
                  <a:pt x="0" y="0"/>
                </a:moveTo>
                <a:lnTo>
                  <a:pt x="4367495" y="0"/>
                </a:lnTo>
                <a:lnTo>
                  <a:pt x="4367495" y="3179536"/>
                </a:lnTo>
                <a:lnTo>
                  <a:pt x="0" y="31795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808549" y="6663194"/>
            <a:ext cx="4374483" cy="3179537"/>
          </a:xfrm>
          <a:custGeom>
            <a:avLst/>
            <a:gdLst/>
            <a:ahLst/>
            <a:cxnLst/>
            <a:rect l="l" t="t" r="r" b="b"/>
            <a:pathLst>
              <a:path w="4374483" h="3179537">
                <a:moveTo>
                  <a:pt x="0" y="0"/>
                </a:moveTo>
                <a:lnTo>
                  <a:pt x="4374483" y="0"/>
                </a:lnTo>
                <a:lnTo>
                  <a:pt x="4374483" y="3179536"/>
                </a:lnTo>
                <a:lnTo>
                  <a:pt x="0" y="31795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1656766" y="2929120"/>
            <a:ext cx="4317428" cy="3155043"/>
          </a:xfrm>
          <a:custGeom>
            <a:avLst/>
            <a:gdLst/>
            <a:ahLst/>
            <a:cxnLst/>
            <a:rect l="l" t="t" r="r" b="b"/>
            <a:pathLst>
              <a:path w="4317428" h="3155043">
                <a:moveTo>
                  <a:pt x="0" y="0"/>
                </a:moveTo>
                <a:lnTo>
                  <a:pt x="4317428" y="0"/>
                </a:lnTo>
                <a:lnTo>
                  <a:pt x="4317428" y="3155043"/>
                </a:lnTo>
                <a:lnTo>
                  <a:pt x="0" y="3155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726296" y="3078317"/>
            <a:ext cx="4387546" cy="3206283"/>
          </a:xfrm>
          <a:custGeom>
            <a:avLst/>
            <a:gdLst/>
            <a:ahLst/>
            <a:cxnLst/>
            <a:rect l="l" t="t" r="r" b="b"/>
            <a:pathLst>
              <a:path w="4387546" h="3206283">
                <a:moveTo>
                  <a:pt x="0" y="0"/>
                </a:moveTo>
                <a:lnTo>
                  <a:pt x="4387545" y="0"/>
                </a:lnTo>
                <a:lnTo>
                  <a:pt x="4387545" y="3206283"/>
                </a:lnTo>
                <a:lnTo>
                  <a:pt x="0" y="32062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802237" y="2877880"/>
            <a:ext cx="4380795" cy="3206283"/>
          </a:xfrm>
          <a:custGeom>
            <a:avLst/>
            <a:gdLst/>
            <a:ahLst/>
            <a:cxnLst/>
            <a:rect l="l" t="t" r="r" b="b"/>
            <a:pathLst>
              <a:path w="4380795" h="3206283">
                <a:moveTo>
                  <a:pt x="0" y="0"/>
                </a:moveTo>
                <a:lnTo>
                  <a:pt x="4380795" y="0"/>
                </a:lnTo>
                <a:lnTo>
                  <a:pt x="4380795" y="3206283"/>
                </a:lnTo>
                <a:lnTo>
                  <a:pt x="0" y="32062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570083" y="6663194"/>
            <a:ext cx="4377115" cy="3179537"/>
          </a:xfrm>
          <a:custGeom>
            <a:avLst/>
            <a:gdLst/>
            <a:ahLst/>
            <a:cxnLst/>
            <a:rect l="l" t="t" r="r" b="b"/>
            <a:pathLst>
              <a:path w="4377115" h="3179537">
                <a:moveTo>
                  <a:pt x="0" y="0"/>
                </a:moveTo>
                <a:lnTo>
                  <a:pt x="4377115" y="0"/>
                </a:lnTo>
                <a:lnTo>
                  <a:pt x="4377115" y="3179536"/>
                </a:lnTo>
                <a:lnTo>
                  <a:pt x="0" y="31795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6046353" y="1148700"/>
            <a:ext cx="1054609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 b="1" spc="34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กำลังการติดตั้ง Solar โดยผู้เสนอโครงการจาก</a:t>
            </a:r>
          </a:p>
          <a:p>
            <a:pPr algn="ctr">
              <a:lnSpc>
                <a:spcPts val="4199"/>
              </a:lnSpc>
            </a:pPr>
            <a:r>
              <a:rPr lang="en-US" sz="3499" b="1" spc="34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บริษัท ไทย ทาซากิ เอ็นจิเนี่ยริ่ง จำกัด (Tasaki)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4272199" y="1075091"/>
            <a:ext cx="22252227" cy="1503506"/>
            <a:chOff x="0" y="0"/>
            <a:chExt cx="29669636" cy="200467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352891"/>
              <a:ext cx="29088076" cy="1651784"/>
              <a:chOff x="0" y="0"/>
              <a:chExt cx="3777649" cy="21451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777649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77649" h="214516">
                    <a:moveTo>
                      <a:pt x="203200" y="0"/>
                    </a:moveTo>
                    <a:lnTo>
                      <a:pt x="3777649" y="0"/>
                    </a:lnTo>
                    <a:lnTo>
                      <a:pt x="3574449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FAD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01600" y="-76200"/>
                <a:ext cx="3574449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0542" y="0"/>
              <a:ext cx="28899094" cy="1651784"/>
              <a:chOff x="0" y="0"/>
              <a:chExt cx="3753106" cy="21451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53106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53106" h="214516">
                    <a:moveTo>
                      <a:pt x="203200" y="0"/>
                    </a:moveTo>
                    <a:lnTo>
                      <a:pt x="3753106" y="0"/>
                    </a:lnTo>
                    <a:lnTo>
                      <a:pt x="3549906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5B8168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01600" y="-76200"/>
                <a:ext cx="3549906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16267663" y="9436714"/>
            <a:ext cx="2020337" cy="850286"/>
          </a:xfrm>
          <a:custGeom>
            <a:avLst/>
            <a:gdLst/>
            <a:ahLst/>
            <a:cxnLst/>
            <a:rect l="l" t="t" r="r" b="b"/>
            <a:pathLst>
              <a:path w="2020337" h="850286">
                <a:moveTo>
                  <a:pt x="0" y="0"/>
                </a:moveTo>
                <a:lnTo>
                  <a:pt x="2020337" y="0"/>
                </a:lnTo>
                <a:lnTo>
                  <a:pt x="2020337" y="850286"/>
                </a:lnTo>
                <a:lnTo>
                  <a:pt x="0" y="850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929496" y="2806660"/>
            <a:ext cx="4779810" cy="3527754"/>
          </a:xfrm>
          <a:custGeom>
            <a:avLst/>
            <a:gdLst/>
            <a:ahLst/>
            <a:cxnLst/>
            <a:rect l="l" t="t" r="r" b="b"/>
            <a:pathLst>
              <a:path w="4779810" h="3527754">
                <a:moveTo>
                  <a:pt x="0" y="0"/>
                </a:moveTo>
                <a:lnTo>
                  <a:pt x="4779810" y="0"/>
                </a:lnTo>
                <a:lnTo>
                  <a:pt x="4779810" y="3527753"/>
                </a:lnTo>
                <a:lnTo>
                  <a:pt x="0" y="35277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723039" y="2806660"/>
            <a:ext cx="4864408" cy="3527754"/>
          </a:xfrm>
          <a:custGeom>
            <a:avLst/>
            <a:gdLst/>
            <a:ahLst/>
            <a:cxnLst/>
            <a:rect l="l" t="t" r="r" b="b"/>
            <a:pathLst>
              <a:path w="4864408" h="3527754">
                <a:moveTo>
                  <a:pt x="0" y="0"/>
                </a:moveTo>
                <a:lnTo>
                  <a:pt x="4864408" y="0"/>
                </a:lnTo>
                <a:lnTo>
                  <a:pt x="4864408" y="3527753"/>
                </a:lnTo>
                <a:lnTo>
                  <a:pt x="0" y="35277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33991" y="6578839"/>
            <a:ext cx="4778096" cy="3530904"/>
          </a:xfrm>
          <a:custGeom>
            <a:avLst/>
            <a:gdLst/>
            <a:ahLst/>
            <a:cxnLst/>
            <a:rect l="l" t="t" r="r" b="b"/>
            <a:pathLst>
              <a:path w="4778096" h="3530904">
                <a:moveTo>
                  <a:pt x="0" y="0"/>
                </a:moveTo>
                <a:lnTo>
                  <a:pt x="4778096" y="0"/>
                </a:lnTo>
                <a:lnTo>
                  <a:pt x="4778096" y="3530904"/>
                </a:lnTo>
                <a:lnTo>
                  <a:pt x="0" y="35309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647801" y="6562476"/>
            <a:ext cx="4897111" cy="3541883"/>
          </a:xfrm>
          <a:custGeom>
            <a:avLst/>
            <a:gdLst/>
            <a:ahLst/>
            <a:cxnLst/>
            <a:rect l="l" t="t" r="r" b="b"/>
            <a:pathLst>
              <a:path w="4897111" h="3541883">
                <a:moveTo>
                  <a:pt x="0" y="0"/>
                </a:moveTo>
                <a:lnTo>
                  <a:pt x="4897111" y="0"/>
                </a:lnTo>
                <a:lnTo>
                  <a:pt x="4897111" y="3541883"/>
                </a:lnTo>
                <a:lnTo>
                  <a:pt x="0" y="35418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1080626" y="6562476"/>
            <a:ext cx="4932389" cy="3563631"/>
          </a:xfrm>
          <a:custGeom>
            <a:avLst/>
            <a:gdLst/>
            <a:ahLst/>
            <a:cxnLst/>
            <a:rect l="l" t="t" r="r" b="b"/>
            <a:pathLst>
              <a:path w="4932389" h="3563631">
                <a:moveTo>
                  <a:pt x="0" y="0"/>
                </a:moveTo>
                <a:lnTo>
                  <a:pt x="4932389" y="0"/>
                </a:lnTo>
                <a:lnTo>
                  <a:pt x="4932389" y="3563631"/>
                </a:lnTo>
                <a:lnTo>
                  <a:pt x="0" y="35636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6046353" y="1148700"/>
            <a:ext cx="1054609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 b="1" spc="34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กำลังการติดตั้ง Solar โดยผู้เสนอโครงการจาก</a:t>
            </a:r>
          </a:p>
          <a:p>
            <a:pPr algn="ctr">
              <a:lnSpc>
                <a:spcPts val="4199"/>
              </a:lnSpc>
            </a:pPr>
            <a:r>
              <a:rPr lang="en-US" sz="3499" b="1" spc="34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บริษัท ไทย ทาซากิ เอ็นจิเนี่ยริ่ง จำกัด (Tasaki)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9632886" y="-6745666"/>
            <a:ext cx="17310228" cy="14279050"/>
            <a:chOff x="0" y="0"/>
            <a:chExt cx="4559072" cy="37607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072" cy="3760738"/>
            </a:xfrm>
            <a:custGeom>
              <a:avLst/>
              <a:gdLst/>
              <a:ahLst/>
              <a:cxnLst/>
              <a:rect l="l" t="t" r="r" b="b"/>
              <a:pathLst>
                <a:path w="4559072" h="3760738">
                  <a:moveTo>
                    <a:pt x="0" y="0"/>
                  </a:moveTo>
                  <a:lnTo>
                    <a:pt x="4559072" y="0"/>
                  </a:lnTo>
                  <a:lnTo>
                    <a:pt x="4559072" y="3760738"/>
                  </a:lnTo>
                  <a:lnTo>
                    <a:pt x="0" y="3760738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559072" cy="3836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1530539" y="5742892"/>
            <a:ext cx="6899924" cy="7822663"/>
            <a:chOff x="0" y="0"/>
            <a:chExt cx="1817264" cy="20602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17264" cy="2060290"/>
            </a:xfrm>
            <a:custGeom>
              <a:avLst/>
              <a:gdLst/>
              <a:ahLst/>
              <a:cxnLst/>
              <a:rect l="l" t="t" r="r" b="b"/>
              <a:pathLst>
                <a:path w="1817264" h="2060290">
                  <a:moveTo>
                    <a:pt x="0" y="0"/>
                  </a:moveTo>
                  <a:lnTo>
                    <a:pt x="1817264" y="0"/>
                  </a:lnTo>
                  <a:lnTo>
                    <a:pt x="1817264" y="2060290"/>
                  </a:lnTo>
                  <a:lnTo>
                    <a:pt x="0" y="2060290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817264" cy="2136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4672412" y="-2525075"/>
            <a:ext cx="4282420" cy="8229600"/>
          </a:xfrm>
          <a:custGeom>
            <a:avLst/>
            <a:gdLst/>
            <a:ahLst/>
            <a:cxnLst/>
            <a:rect l="l" t="t" r="r" b="b"/>
            <a:pathLst>
              <a:path w="4282420" h="8229600">
                <a:moveTo>
                  <a:pt x="0" y="0"/>
                </a:moveTo>
                <a:lnTo>
                  <a:pt x="4282420" y="0"/>
                </a:lnTo>
                <a:lnTo>
                  <a:pt x="42824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19347" y="-2300119"/>
            <a:ext cx="4282420" cy="8267144"/>
          </a:xfrm>
          <a:custGeom>
            <a:avLst/>
            <a:gdLst/>
            <a:ahLst/>
            <a:cxnLst/>
            <a:rect l="l" t="t" r="r" b="b"/>
            <a:pathLst>
              <a:path w="4282420" h="8267144">
                <a:moveTo>
                  <a:pt x="0" y="0"/>
                </a:moveTo>
                <a:lnTo>
                  <a:pt x="4282420" y="0"/>
                </a:lnTo>
                <a:lnTo>
                  <a:pt x="4282420" y="8267144"/>
                </a:lnTo>
                <a:lnTo>
                  <a:pt x="0" y="82671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8" r="-228"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920996" y="6035388"/>
            <a:ext cx="4282420" cy="4251612"/>
          </a:xfrm>
          <a:custGeom>
            <a:avLst/>
            <a:gdLst/>
            <a:ahLst/>
            <a:cxnLst/>
            <a:rect l="l" t="t" r="r" b="b"/>
            <a:pathLst>
              <a:path w="4282420" h="4251612">
                <a:moveTo>
                  <a:pt x="4282420" y="0"/>
                </a:moveTo>
                <a:lnTo>
                  <a:pt x="0" y="0"/>
                </a:lnTo>
                <a:lnTo>
                  <a:pt x="0" y="4251612"/>
                </a:lnTo>
                <a:lnTo>
                  <a:pt x="4282420" y="4251612"/>
                </a:lnTo>
                <a:lnTo>
                  <a:pt x="4282420" y="0"/>
                </a:lnTo>
                <a:close/>
              </a:path>
            </a:pathLst>
          </a:custGeom>
          <a:blipFill>
            <a:blip r:embed="rId2"/>
            <a:stretch>
              <a:fillRect t="-35629" b="-57934"/>
            </a:stretch>
          </a:blipFill>
        </p:spPr>
      </p:sp>
      <p:sp>
        <p:nvSpPr>
          <p:cNvPr id="11" name="AutoShape 11"/>
          <p:cNvSpPr/>
          <p:nvPr/>
        </p:nvSpPr>
        <p:spPr>
          <a:xfrm flipV="1">
            <a:off x="8593213" y="6132133"/>
            <a:ext cx="4525147" cy="4525147"/>
          </a:xfrm>
          <a:prstGeom prst="line">
            <a:avLst/>
          </a:prstGeom>
          <a:ln w="38100" cap="flat">
            <a:solidFill>
              <a:srgbClr val="43685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4913492" y="-2744935"/>
            <a:ext cx="5007503" cy="5007503"/>
          </a:xfrm>
          <a:prstGeom prst="line">
            <a:avLst/>
          </a:prstGeom>
          <a:ln w="38100" cap="flat">
            <a:solidFill>
              <a:srgbClr val="12372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0754385" y="3191486"/>
            <a:ext cx="3647382" cy="3647382"/>
          </a:xfrm>
          <a:prstGeom prst="line">
            <a:avLst/>
          </a:prstGeom>
          <a:ln w="38100" cap="flat">
            <a:solidFill>
              <a:srgbClr val="12372A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920967" y="8017122"/>
            <a:ext cx="8867554" cy="814491"/>
            <a:chOff x="0" y="0"/>
            <a:chExt cx="11823405" cy="1085988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1823405" cy="1085988"/>
              <a:chOff x="0" y="0"/>
              <a:chExt cx="2335487" cy="21451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35487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2335487" h="214516">
                    <a:moveTo>
                      <a:pt x="203200" y="0"/>
                    </a:moveTo>
                    <a:lnTo>
                      <a:pt x="2335487" y="0"/>
                    </a:lnTo>
                    <a:lnTo>
                      <a:pt x="2132287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436850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01600" y="-76200"/>
                <a:ext cx="2132287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471191" y="85794"/>
              <a:ext cx="8124344" cy="787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16"/>
                </a:lnSpc>
              </a:pPr>
              <a:r>
                <a:rPr lang="en-US" sz="3513" spc="351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by CONSORTIUM IND-AnE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118913" y="122089"/>
              <a:ext cx="1043266" cy="841810"/>
            </a:xfrm>
            <a:custGeom>
              <a:avLst/>
              <a:gdLst/>
              <a:ahLst/>
              <a:cxnLst/>
              <a:rect l="l" t="t" r="r" b="b"/>
              <a:pathLst>
                <a:path w="1043266" h="841810">
                  <a:moveTo>
                    <a:pt x="0" y="0"/>
                  </a:moveTo>
                  <a:lnTo>
                    <a:pt x="1043266" y="0"/>
                  </a:lnTo>
                  <a:lnTo>
                    <a:pt x="1043266" y="841810"/>
                  </a:lnTo>
                  <a:lnTo>
                    <a:pt x="0" y="841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4034" b="-18170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2474774" y="2469373"/>
            <a:ext cx="3360317" cy="1979629"/>
          </a:xfrm>
          <a:custGeom>
            <a:avLst/>
            <a:gdLst/>
            <a:ahLst/>
            <a:cxnLst/>
            <a:rect l="l" t="t" r="r" b="b"/>
            <a:pathLst>
              <a:path w="3360317" h="1979629">
                <a:moveTo>
                  <a:pt x="0" y="0"/>
                </a:moveTo>
                <a:lnTo>
                  <a:pt x="3360317" y="0"/>
                </a:lnTo>
                <a:lnTo>
                  <a:pt x="3360317" y="1979630"/>
                </a:lnTo>
                <a:lnTo>
                  <a:pt x="0" y="1979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95" t="-38333" r="-2509" b="-39397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6183320" y="2039109"/>
            <a:ext cx="2409893" cy="2409893"/>
            <a:chOff x="0" y="0"/>
            <a:chExt cx="3213191" cy="321319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3213191" cy="321319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lIns="20810" tIns="20810" rIns="20810" bIns="20810" rtlCol="0" anchor="ctr"/>
              <a:lstStyle/>
              <a:p>
                <a:pPr algn="ctr">
                  <a:lnSpc>
                    <a:spcPts val="331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91198" y="68332"/>
              <a:ext cx="3072416" cy="3144859"/>
            </a:xfrm>
            <a:custGeom>
              <a:avLst/>
              <a:gdLst/>
              <a:ahLst/>
              <a:cxnLst/>
              <a:rect l="l" t="t" r="r" b="b"/>
              <a:pathLst>
                <a:path w="3072416" h="3144859">
                  <a:moveTo>
                    <a:pt x="0" y="0"/>
                  </a:moveTo>
                  <a:lnTo>
                    <a:pt x="3072415" y="0"/>
                  </a:lnTo>
                  <a:lnTo>
                    <a:pt x="3072415" y="3144859"/>
                  </a:lnTo>
                  <a:lnTo>
                    <a:pt x="0" y="3144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581" t="-4564" r="-5142" b="-2632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rot="-5400000">
            <a:off x="11963690" y="3962690"/>
            <a:ext cx="8453547" cy="4195073"/>
          </a:xfrm>
          <a:custGeom>
            <a:avLst/>
            <a:gdLst/>
            <a:ahLst/>
            <a:cxnLst/>
            <a:rect l="l" t="t" r="r" b="b"/>
            <a:pathLst>
              <a:path w="8453547" h="4195073">
                <a:moveTo>
                  <a:pt x="0" y="0"/>
                </a:moveTo>
                <a:lnTo>
                  <a:pt x="8453547" y="0"/>
                </a:lnTo>
                <a:lnTo>
                  <a:pt x="8453547" y="4195073"/>
                </a:lnTo>
                <a:lnTo>
                  <a:pt x="0" y="41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0800000">
            <a:off x="10587340" y="-77273"/>
            <a:ext cx="7700660" cy="3821453"/>
          </a:xfrm>
          <a:custGeom>
            <a:avLst/>
            <a:gdLst/>
            <a:ahLst/>
            <a:cxnLst/>
            <a:rect l="l" t="t" r="r" b="b"/>
            <a:pathLst>
              <a:path w="7700660" h="3821453">
                <a:moveTo>
                  <a:pt x="0" y="0"/>
                </a:moveTo>
                <a:lnTo>
                  <a:pt x="7700660" y="0"/>
                </a:lnTo>
                <a:lnTo>
                  <a:pt x="7700660" y="3821453"/>
                </a:lnTo>
                <a:lnTo>
                  <a:pt x="0" y="382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826178" y="4863216"/>
            <a:ext cx="7481071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 spc="560">
                <a:solidFill>
                  <a:srgbClr val="000000"/>
                </a:solidFill>
                <a:latin typeface="Prompt Light"/>
                <a:ea typeface="Prompt Light"/>
                <a:cs typeface="Prompt Light"/>
                <a:sym typeface="Prompt Light"/>
              </a:rPr>
              <a:t>ข้อเสนอ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47290" y="7089260"/>
            <a:ext cx="11214915" cy="537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4200" b="1" spc="126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SMART CAMPUS - RMUTL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20967" y="8945913"/>
            <a:ext cx="900002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3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INDEX INTERNATIONAL GROUP PCL.</a:t>
            </a:r>
          </a:p>
          <a:p>
            <a:pPr algn="l">
              <a:lnSpc>
                <a:spcPts val="3600"/>
              </a:lnSpc>
            </a:pPr>
            <a:r>
              <a:rPr lang="en-US" sz="3000" spc="3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APIMUK na ELECTRIC CO.,LTD.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32" name="Group 32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40" name="Group 40"/>
          <p:cNvGrpSpPr/>
          <p:nvPr/>
        </p:nvGrpSpPr>
        <p:grpSpPr>
          <a:xfrm>
            <a:off x="15205710" y="9261739"/>
            <a:ext cx="3830130" cy="1025261"/>
            <a:chOff x="0" y="0"/>
            <a:chExt cx="5106840" cy="1367014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5106840" cy="1367014"/>
              <a:chOff x="0" y="0"/>
              <a:chExt cx="1151341" cy="308194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151341" cy="308194"/>
              </a:xfrm>
              <a:custGeom>
                <a:avLst/>
                <a:gdLst/>
                <a:ahLst/>
                <a:cxnLst/>
                <a:rect l="l" t="t" r="r" b="b"/>
                <a:pathLst>
                  <a:path w="1151341" h="308194">
                    <a:moveTo>
                      <a:pt x="203200" y="0"/>
                    </a:moveTo>
                    <a:lnTo>
                      <a:pt x="1151341" y="0"/>
                    </a:lnTo>
                    <a:lnTo>
                      <a:pt x="948141" y="308194"/>
                    </a:lnTo>
                    <a:lnTo>
                      <a:pt x="0" y="3081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2372A"/>
                </a:solidFill>
                <a:prstDash val="solid"/>
                <a:miter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101600" y="-76200"/>
                <a:ext cx="948141" cy="384394"/>
              </a:xfrm>
              <a:prstGeom prst="rect">
                <a:avLst/>
              </a:prstGeom>
            </p:spPr>
            <p:txBody>
              <a:bodyPr lIns="43062" tIns="43062" rIns="43062" bIns="430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947198" y="254209"/>
              <a:ext cx="1659703" cy="858597"/>
            </a:xfrm>
            <a:custGeom>
              <a:avLst/>
              <a:gdLst/>
              <a:ahLst/>
              <a:cxnLst/>
              <a:rect l="l" t="t" r="r" b="b"/>
              <a:pathLst>
                <a:path w="1659703" h="858597">
                  <a:moveTo>
                    <a:pt x="0" y="0"/>
                  </a:moveTo>
                  <a:lnTo>
                    <a:pt x="1659703" y="0"/>
                  </a:lnTo>
                  <a:lnTo>
                    <a:pt x="1659703" y="858597"/>
                  </a:lnTo>
                  <a:lnTo>
                    <a:pt x="0" y="858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6361" r="-300" b="-47523"/>
              </a:stretch>
            </a:blipFill>
          </p:spPr>
        </p:sp>
        <p:grpSp>
          <p:nvGrpSpPr>
            <p:cNvPr id="45" name="Group 45"/>
            <p:cNvGrpSpPr/>
            <p:nvPr/>
          </p:nvGrpSpPr>
          <p:grpSpPr>
            <a:xfrm>
              <a:off x="2738120" y="172287"/>
              <a:ext cx="1146037" cy="1006362"/>
              <a:chOff x="0" y="0"/>
              <a:chExt cx="812800" cy="71373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71373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3738">
                    <a:moveTo>
                      <a:pt x="406400" y="0"/>
                    </a:moveTo>
                    <a:cubicBezTo>
                      <a:pt x="181951" y="0"/>
                      <a:pt x="0" y="159776"/>
                      <a:pt x="0" y="356869"/>
                    </a:cubicBezTo>
                    <a:cubicBezTo>
                      <a:pt x="0" y="553963"/>
                      <a:pt x="181951" y="713738"/>
                      <a:pt x="406400" y="713738"/>
                    </a:cubicBezTo>
                    <a:cubicBezTo>
                      <a:pt x="630849" y="713738"/>
                      <a:pt x="812800" y="553963"/>
                      <a:pt x="812800" y="356869"/>
                    </a:cubicBezTo>
                    <a:cubicBezTo>
                      <a:pt x="812800" y="15977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76200" y="-28337"/>
                <a:ext cx="660400" cy="675162"/>
              </a:xfrm>
              <a:prstGeom prst="rect">
                <a:avLst/>
              </a:prstGeom>
            </p:spPr>
            <p:txBody>
              <a:bodyPr lIns="7422" tIns="7422" rIns="7422" bIns="7422" rtlCol="0" anchor="ctr"/>
              <a:lstStyle/>
              <a:p>
                <a:pPr algn="ctr">
                  <a:lnSpc>
                    <a:spcPts val="3319"/>
                  </a:lnSpc>
                </a:pPr>
                <a:endParaRPr/>
              </a:p>
            </p:txBody>
          </p:sp>
        </p:grpSp>
        <p:sp>
          <p:nvSpPr>
            <p:cNvPr id="48" name="Freeform 48"/>
            <p:cNvSpPr/>
            <p:nvPr/>
          </p:nvSpPr>
          <p:spPr>
            <a:xfrm>
              <a:off x="2788330" y="209767"/>
              <a:ext cx="1095828" cy="984960"/>
            </a:xfrm>
            <a:custGeom>
              <a:avLst/>
              <a:gdLst/>
              <a:ahLst/>
              <a:cxnLst/>
              <a:rect l="l" t="t" r="r" b="b"/>
              <a:pathLst>
                <a:path w="1095828" h="984960">
                  <a:moveTo>
                    <a:pt x="0" y="0"/>
                  </a:moveTo>
                  <a:lnTo>
                    <a:pt x="1095827" y="0"/>
                  </a:lnTo>
                  <a:lnTo>
                    <a:pt x="1095827" y="984961"/>
                  </a:lnTo>
                  <a:lnTo>
                    <a:pt x="0" y="984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921" r="-513" b="-4906"/>
              </a:stretch>
            </a:blipFill>
          </p:spPr>
        </p:sp>
      </p:grpSp>
      <p:sp>
        <p:nvSpPr>
          <p:cNvPr id="49" name="TextBox 49"/>
          <p:cNvSpPr txBox="1"/>
          <p:nvPr/>
        </p:nvSpPr>
        <p:spPr>
          <a:xfrm>
            <a:off x="3994897" y="4991928"/>
            <a:ext cx="36803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spc="420">
                <a:solidFill>
                  <a:srgbClr val="000000"/>
                </a:solidFill>
                <a:latin typeface="Prompt Light"/>
                <a:ea typeface="Prompt Light"/>
                <a:cs typeface="Prompt Light"/>
                <a:sym typeface="Prompt Light"/>
              </a:rPr>
              <a:t>PROJECT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26178" y="5921977"/>
            <a:ext cx="11214915" cy="84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7"/>
              </a:lnSpc>
            </a:pPr>
            <a:r>
              <a:rPr lang="en-US" sz="6497" b="1" spc="194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GREEN UNIVERSITY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1508206"/>
            <a:ext cx="9144000" cy="16377067"/>
            <a:chOff x="0" y="0"/>
            <a:chExt cx="2408296" cy="43133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4313302"/>
            </a:xfrm>
            <a:custGeom>
              <a:avLst/>
              <a:gdLst/>
              <a:ahLst/>
              <a:cxnLst/>
              <a:rect l="l" t="t" r="r" b="b"/>
              <a:pathLst>
                <a:path w="2408296" h="4313302">
                  <a:moveTo>
                    <a:pt x="0" y="0"/>
                  </a:moveTo>
                  <a:lnTo>
                    <a:pt x="2408296" y="0"/>
                  </a:lnTo>
                  <a:lnTo>
                    <a:pt x="2408296" y="4313302"/>
                  </a:lnTo>
                  <a:lnTo>
                    <a:pt x="0" y="4313302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408296" cy="4389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6095222"/>
            <a:ext cx="8522736" cy="4229408"/>
          </a:xfrm>
          <a:custGeom>
            <a:avLst/>
            <a:gdLst/>
            <a:ahLst/>
            <a:cxnLst/>
            <a:rect l="l" t="t" r="r" b="b"/>
            <a:pathLst>
              <a:path w="8522736" h="4229408">
                <a:moveTo>
                  <a:pt x="0" y="0"/>
                </a:moveTo>
                <a:lnTo>
                  <a:pt x="8522736" y="0"/>
                </a:lnTo>
                <a:lnTo>
                  <a:pt x="8522736" y="4229408"/>
                </a:lnTo>
                <a:lnTo>
                  <a:pt x="0" y="4229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 flipH="1">
            <a:off x="9248545" y="1242665"/>
            <a:ext cx="8942147" cy="9146523"/>
          </a:xfrm>
          <a:custGeom>
            <a:avLst/>
            <a:gdLst/>
            <a:ahLst/>
            <a:cxnLst/>
            <a:rect l="l" t="t" r="r" b="b"/>
            <a:pathLst>
              <a:path w="8942147" h="9146523">
                <a:moveTo>
                  <a:pt x="8942148" y="0"/>
                </a:moveTo>
                <a:lnTo>
                  <a:pt x="0" y="0"/>
                </a:lnTo>
                <a:lnTo>
                  <a:pt x="0" y="9146523"/>
                </a:lnTo>
                <a:lnTo>
                  <a:pt x="8942148" y="9146523"/>
                </a:lnTo>
                <a:lnTo>
                  <a:pt x="8942148" y="0"/>
                </a:lnTo>
                <a:close/>
              </a:path>
            </a:pathLst>
          </a:custGeom>
          <a:blipFill>
            <a:blip r:embed="rId4"/>
            <a:stretch>
              <a:fillRect t="-31644" b="-56232"/>
            </a:stretch>
          </a:blipFill>
        </p:spPr>
      </p:sp>
      <p:sp>
        <p:nvSpPr>
          <p:cNvPr id="7" name="AutoShape 7"/>
          <p:cNvSpPr/>
          <p:nvPr/>
        </p:nvSpPr>
        <p:spPr>
          <a:xfrm flipV="1">
            <a:off x="7009707" y="6826631"/>
            <a:ext cx="4525147" cy="4525147"/>
          </a:xfrm>
          <a:prstGeom prst="line">
            <a:avLst/>
          </a:prstGeom>
          <a:ln w="38100" cap="flat">
            <a:solidFill>
              <a:srgbClr val="43685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V="1">
            <a:off x="11036471" y="-1793851"/>
            <a:ext cx="4525147" cy="4525147"/>
          </a:xfrm>
          <a:prstGeom prst="line">
            <a:avLst/>
          </a:prstGeom>
          <a:ln w="38100" cap="flat">
            <a:solidFill>
              <a:srgbClr val="43685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-879977" y="2064649"/>
            <a:ext cx="6694524" cy="814431"/>
            <a:chOff x="0" y="0"/>
            <a:chExt cx="1763167" cy="214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63167" cy="214500"/>
            </a:xfrm>
            <a:custGeom>
              <a:avLst/>
              <a:gdLst/>
              <a:ahLst/>
              <a:cxnLst/>
              <a:rect l="l" t="t" r="r" b="b"/>
              <a:pathLst>
                <a:path w="1763167" h="214500">
                  <a:moveTo>
                    <a:pt x="203200" y="0"/>
                  </a:moveTo>
                  <a:lnTo>
                    <a:pt x="1763167" y="0"/>
                  </a:lnTo>
                  <a:lnTo>
                    <a:pt x="1559967" y="214500"/>
                  </a:lnTo>
                  <a:lnTo>
                    <a:pt x="0" y="2145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DAB8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76200"/>
              <a:ext cx="1559967" cy="29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4982925" y="236922"/>
            <a:ext cx="9319481" cy="1583556"/>
            <a:chOff x="0" y="0"/>
            <a:chExt cx="12425974" cy="211140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55C9D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76200"/>
                <a:ext cx="1581922" cy="379526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3018979" y="544565"/>
            <a:ext cx="2186731" cy="2186731"/>
            <a:chOff x="0" y="0"/>
            <a:chExt cx="2915641" cy="2915641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915641" cy="2915641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lIns="18883" tIns="18883" rIns="18883" bIns="18883" rtlCol="0" anchor="ctr"/>
              <a:lstStyle/>
              <a:p>
                <a:pPr algn="ctr">
                  <a:lnSpc>
                    <a:spcPts val="331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82752" y="62004"/>
              <a:ext cx="2787902" cy="2853637"/>
            </a:xfrm>
            <a:custGeom>
              <a:avLst/>
              <a:gdLst/>
              <a:ahLst/>
              <a:cxnLst/>
              <a:rect l="l" t="t" r="r" b="b"/>
              <a:pathLst>
                <a:path w="2787902" h="2853637">
                  <a:moveTo>
                    <a:pt x="0" y="0"/>
                  </a:moveTo>
                  <a:lnTo>
                    <a:pt x="2787902" y="0"/>
                  </a:lnTo>
                  <a:lnTo>
                    <a:pt x="2787902" y="2853637"/>
                  </a:lnTo>
                  <a:lnTo>
                    <a:pt x="0" y="285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581" t="-4564" r="-5142" b="-2632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997606" y="2116176"/>
            <a:ext cx="4445005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6"/>
              </a:lnSpc>
            </a:pPr>
            <a:r>
              <a:rPr lang="en-US" sz="3613" spc="36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INTRODUCTION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468284" y="4114061"/>
            <a:ext cx="8357819" cy="2618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2940"/>
              </a:lnSpc>
            </a:pPr>
            <a:r>
              <a:rPr lang="th-TH" sz="3200" spc="210" dirty="0">
                <a:solidFill>
                  <a:srgbClr val="000000"/>
                </a:solidFill>
                <a:highlight>
                  <a:srgbClr val="00FFFF"/>
                </a:highlight>
                <a:latin typeface="Gill Sans Light" panose="020B0604020202020204" charset="0"/>
                <a:ea typeface="Gill Sans Bold"/>
                <a:cs typeface="+mj-cs"/>
                <a:sym typeface="Gill Sans Bold"/>
              </a:rPr>
              <a:t>บริษัท อภิมุข ณ การไฟฟ้า จำกัด จดทะเบียนนิติบุคคล เมื่อวันที่ </a:t>
            </a:r>
            <a:br>
              <a:rPr lang="th-TH" sz="3200" spc="210" dirty="0">
                <a:solidFill>
                  <a:srgbClr val="000000"/>
                </a:solidFill>
                <a:highlight>
                  <a:srgbClr val="00FFFF"/>
                </a:highlight>
                <a:latin typeface="Gill Sans Light" panose="020B0604020202020204" charset="0"/>
                <a:ea typeface="Gill Sans Bold"/>
                <a:cs typeface="+mj-cs"/>
                <a:sym typeface="Gill Sans Bold"/>
              </a:rPr>
            </a:br>
            <a:r>
              <a:rPr lang="th-TH" sz="3200" spc="210" dirty="0">
                <a:solidFill>
                  <a:srgbClr val="000000"/>
                </a:solidFill>
                <a:highlight>
                  <a:srgbClr val="00FFFF"/>
                </a:highlight>
                <a:latin typeface="Gill Sans Light" panose="020B0604020202020204" charset="0"/>
                <a:ea typeface="Gill Sans Bold"/>
                <a:cs typeface="+mj-cs"/>
                <a:sym typeface="Gill Sans Bold"/>
              </a:rPr>
              <a:t>2 เมษายน 2562 เพื่อดำเนินธุรกิจติดตั้งโซล่าเซลล์เพื่อการอนุรักษ์พลังงานและลดค่าใช้จ่ายให้กับหน่วยงานราชการ และเอกชน รวมถึงบ้านพักที่อยู่อาศัยทั่วไป โดยมี นาย อภิมุข พัฒนศาสตร์ เป็นผู้ก่อตั้งและดำรงตำแหน่งประธานผู้บริหาร </a:t>
            </a:r>
          </a:p>
          <a:p>
            <a:pPr algn="thaiDist">
              <a:lnSpc>
                <a:spcPts val="2940"/>
              </a:lnSpc>
            </a:pPr>
            <a:endParaRPr lang="th-TH" sz="3200" spc="210" dirty="0">
              <a:solidFill>
                <a:srgbClr val="000000"/>
              </a:solidFill>
              <a:highlight>
                <a:srgbClr val="00FFFF"/>
              </a:highlight>
              <a:latin typeface="Gill Sans Light" panose="020B0604020202020204" charset="0"/>
              <a:ea typeface="Gill Sans Bold"/>
              <a:cs typeface="+mj-cs"/>
              <a:sym typeface="Gill Sans Bold"/>
            </a:endParaRPr>
          </a:p>
          <a:p>
            <a:pPr algn="thaiDist">
              <a:lnSpc>
                <a:spcPts val="2940"/>
              </a:lnSpc>
            </a:pPr>
            <a:r>
              <a:rPr lang="th-TH" sz="3200" spc="210" dirty="0">
                <a:solidFill>
                  <a:srgbClr val="000000"/>
                </a:solidFill>
                <a:highlight>
                  <a:srgbClr val="00FFFF"/>
                </a:highlight>
                <a:latin typeface="Gill Sans Light" panose="020B0604020202020204" charset="0"/>
                <a:ea typeface="Gill Sans Bold"/>
                <a:cs typeface="+mj-cs"/>
                <a:sym typeface="Gill Sans Bold"/>
              </a:rPr>
              <a:t>ปัจจุบันบริษัทมีทุนจดทะเบียนชำระแล้ว 4,800,000.00 บาท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5205710" y="9261739"/>
            <a:ext cx="3830130" cy="1025261"/>
            <a:chOff x="0" y="0"/>
            <a:chExt cx="5106840" cy="136701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106840" cy="1367014"/>
              <a:chOff x="0" y="0"/>
              <a:chExt cx="1151341" cy="30819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151341" cy="308194"/>
              </a:xfrm>
              <a:custGeom>
                <a:avLst/>
                <a:gdLst/>
                <a:ahLst/>
                <a:cxnLst/>
                <a:rect l="l" t="t" r="r" b="b"/>
                <a:pathLst>
                  <a:path w="1151341" h="308194">
                    <a:moveTo>
                      <a:pt x="203200" y="0"/>
                    </a:moveTo>
                    <a:lnTo>
                      <a:pt x="1151341" y="0"/>
                    </a:lnTo>
                    <a:lnTo>
                      <a:pt x="948141" y="308194"/>
                    </a:lnTo>
                    <a:lnTo>
                      <a:pt x="0" y="3081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2372A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101600" y="-76200"/>
                <a:ext cx="948141" cy="384394"/>
              </a:xfrm>
              <a:prstGeom prst="rect">
                <a:avLst/>
              </a:prstGeom>
            </p:spPr>
            <p:txBody>
              <a:bodyPr lIns="43062" tIns="43062" rIns="43062" bIns="430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947198" y="254209"/>
              <a:ext cx="1659703" cy="858597"/>
            </a:xfrm>
            <a:custGeom>
              <a:avLst/>
              <a:gdLst/>
              <a:ahLst/>
              <a:cxnLst/>
              <a:rect l="l" t="t" r="r" b="b"/>
              <a:pathLst>
                <a:path w="1659703" h="858597">
                  <a:moveTo>
                    <a:pt x="0" y="0"/>
                  </a:moveTo>
                  <a:lnTo>
                    <a:pt x="1659703" y="0"/>
                  </a:lnTo>
                  <a:lnTo>
                    <a:pt x="1659703" y="858597"/>
                  </a:lnTo>
                  <a:lnTo>
                    <a:pt x="0" y="858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46361" r="-300" b="-47523"/>
              </a:stretch>
            </a:blipFill>
          </p:spPr>
        </p:sp>
        <p:grpSp>
          <p:nvGrpSpPr>
            <p:cNvPr id="30" name="Group 30"/>
            <p:cNvGrpSpPr/>
            <p:nvPr/>
          </p:nvGrpSpPr>
          <p:grpSpPr>
            <a:xfrm>
              <a:off x="2738120" y="172287"/>
              <a:ext cx="1146037" cy="1006362"/>
              <a:chOff x="0" y="0"/>
              <a:chExt cx="812800" cy="71373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71373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3738">
                    <a:moveTo>
                      <a:pt x="406400" y="0"/>
                    </a:moveTo>
                    <a:cubicBezTo>
                      <a:pt x="181951" y="0"/>
                      <a:pt x="0" y="159776"/>
                      <a:pt x="0" y="356869"/>
                    </a:cubicBezTo>
                    <a:cubicBezTo>
                      <a:pt x="0" y="553963"/>
                      <a:pt x="181951" y="713738"/>
                      <a:pt x="406400" y="713738"/>
                    </a:cubicBezTo>
                    <a:cubicBezTo>
                      <a:pt x="630849" y="713738"/>
                      <a:pt x="812800" y="553963"/>
                      <a:pt x="812800" y="356869"/>
                    </a:cubicBezTo>
                    <a:cubicBezTo>
                      <a:pt x="812800" y="15977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-28337"/>
                <a:ext cx="660400" cy="675162"/>
              </a:xfrm>
              <a:prstGeom prst="rect">
                <a:avLst/>
              </a:prstGeom>
            </p:spPr>
            <p:txBody>
              <a:bodyPr lIns="7422" tIns="7422" rIns="7422" bIns="7422" rtlCol="0" anchor="ctr"/>
              <a:lstStyle/>
              <a:p>
                <a:pPr algn="ctr">
                  <a:lnSpc>
                    <a:spcPts val="331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2788330" y="209767"/>
              <a:ext cx="1095828" cy="984960"/>
            </a:xfrm>
            <a:custGeom>
              <a:avLst/>
              <a:gdLst/>
              <a:ahLst/>
              <a:cxnLst/>
              <a:rect l="l" t="t" r="r" b="b"/>
              <a:pathLst>
                <a:path w="1095828" h="984960">
                  <a:moveTo>
                    <a:pt x="0" y="0"/>
                  </a:moveTo>
                  <a:lnTo>
                    <a:pt x="1095827" y="0"/>
                  </a:lnTo>
                  <a:lnTo>
                    <a:pt x="1095827" y="984961"/>
                  </a:lnTo>
                  <a:lnTo>
                    <a:pt x="0" y="984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921" r="-513" b="-4906"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>
            <a:off x="5442611" y="2050964"/>
            <a:ext cx="1567097" cy="814431"/>
            <a:chOff x="0" y="0"/>
            <a:chExt cx="412733" cy="2145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12733" cy="214500"/>
            </a:xfrm>
            <a:custGeom>
              <a:avLst/>
              <a:gdLst/>
              <a:ahLst/>
              <a:cxnLst/>
              <a:rect l="l" t="t" r="r" b="b"/>
              <a:pathLst>
                <a:path w="412733" h="214500">
                  <a:moveTo>
                    <a:pt x="203200" y="0"/>
                  </a:moveTo>
                  <a:lnTo>
                    <a:pt x="412733" y="0"/>
                  </a:lnTo>
                  <a:lnTo>
                    <a:pt x="209533" y="214500"/>
                  </a:lnTo>
                  <a:lnTo>
                    <a:pt x="0" y="2145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01600" y="-76200"/>
              <a:ext cx="209533" cy="29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134147" y="2940846"/>
            <a:ext cx="7794625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spc="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APIMUK </a:t>
            </a:r>
            <a:r>
              <a:rPr lang="en-US" sz="5000" b="1" spc="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na</a:t>
            </a:r>
            <a:r>
              <a:rPr lang="en-US" sz="5000" b="1" spc="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 ELECTRIC</a:t>
            </a:r>
          </a:p>
        </p:txBody>
      </p:sp>
      <p:sp>
        <p:nvSpPr>
          <p:cNvPr id="41" name="TextBox 37"/>
          <p:cNvSpPr txBox="1"/>
          <p:nvPr/>
        </p:nvSpPr>
        <p:spPr>
          <a:xfrm>
            <a:off x="340918" y="6438900"/>
            <a:ext cx="8345882" cy="4360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วันที่</a:t>
            </a:r>
            <a:r>
              <a:rPr lang="en-US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 12 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กันยายน</a:t>
            </a:r>
            <a:r>
              <a:rPr lang="en-US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 2526 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กลุ่มวิศวกรชาวไทย</a:t>
            </a:r>
            <a:r>
              <a:rPr lang="th-TH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ได้รวมตัวกัน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ก่อตั้ง</a:t>
            </a:r>
            <a:r>
              <a:rPr lang="en-US" sz="2800" spc="210" dirty="0" err="1">
                <a:solidFill>
                  <a:srgbClr val="7030A0"/>
                </a:solidFill>
                <a:latin typeface="Angsana New" panose="02020603050405020304" pitchFamily="18" charset="-34"/>
                <a:ea typeface="Gill Sans Light"/>
                <a:cs typeface="+mj-cs"/>
                <a:sym typeface="Gill Sans Light"/>
              </a:rPr>
              <a:t>บริษัท</a:t>
            </a:r>
            <a:r>
              <a:rPr lang="en-US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 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อินเด็กซ์</a:t>
            </a:r>
            <a:r>
              <a:rPr lang="en-US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 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อินเตอร์เนชั่นแนล</a:t>
            </a:r>
            <a:r>
              <a:rPr lang="en-US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 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กรุ๊ป</a:t>
            </a:r>
            <a:r>
              <a:rPr lang="en-US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 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จำกัด</a:t>
            </a:r>
            <a:r>
              <a:rPr lang="en-US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(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มหาชน</a:t>
            </a:r>
            <a:r>
              <a:rPr lang="en-US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) เพื่อดำเนินกิจการด้านวิศวกรรมที่ปรึกษาเกี่ยวกับงานออกแบบเบื้องต้นและออกแบบรายละเอียด (Conceptual &amp; Detailed Design) 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รวมทั้งงาน</a:t>
            </a:r>
            <a:r>
              <a:rPr lang="th-TH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บ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ริหารงานโครงการและควบคุมงานก่อสร้าง</a:t>
            </a:r>
            <a:r>
              <a:rPr lang="en-US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 (Project Management &amp; Construction Supervision)</a:t>
            </a:r>
            <a:r>
              <a:rPr lang="th-TH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 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งานบริการ</a:t>
            </a:r>
            <a:r>
              <a:rPr lang="th-TH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ที่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ครอบคลุมถึงงานออกแบบพร้อมก่อสร้าง</a:t>
            </a:r>
            <a:r>
              <a:rPr lang="en-US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 (Design-Build) 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ให้</a:t>
            </a:r>
            <a:r>
              <a:rPr lang="th-TH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กลับ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กลุ่มลูกค้าทั้งภาครัฐและภาคเอกชน</a:t>
            </a:r>
            <a:r>
              <a:rPr lang="th-TH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 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โดย</a:t>
            </a:r>
            <a:r>
              <a:rPr lang="th-TH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มี 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ดร.ชัยณรงค์</a:t>
            </a:r>
            <a:r>
              <a:rPr lang="en-US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 ณ 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ลำพูน</a:t>
            </a:r>
            <a:r>
              <a:rPr lang="en-US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 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เป็นผู้ก่อตั้ง</a:t>
            </a:r>
            <a:r>
              <a:rPr lang="th-TH" sz="2800" spc="210" dirty="0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และ</a:t>
            </a:r>
            <a:r>
              <a:rPr lang="en-US" sz="2800" spc="210" dirty="0" err="1">
                <a:solidFill>
                  <a:srgbClr val="7030A0"/>
                </a:solidFill>
                <a:latin typeface="Gill Sans Light"/>
                <a:ea typeface="Gill Sans Light"/>
                <a:cs typeface="+mj-cs"/>
                <a:sym typeface="Gill Sans Light"/>
              </a:rPr>
              <a:t>ถือหุ้นใหญ่</a:t>
            </a:r>
            <a:endParaRPr lang="th-TH" sz="2800" spc="210" dirty="0">
              <a:solidFill>
                <a:srgbClr val="7030A0"/>
              </a:solidFill>
              <a:latin typeface="Gill Sans Light"/>
              <a:ea typeface="Gill Sans Light"/>
              <a:cs typeface="+mj-cs"/>
              <a:sym typeface="Gill Sans Light"/>
            </a:endParaRPr>
          </a:p>
          <a:p>
            <a:pPr algn="l">
              <a:lnSpc>
                <a:spcPts val="3360"/>
              </a:lnSpc>
            </a:pPr>
            <a:endParaRPr lang="th-TH" sz="2800" spc="210" dirty="0">
              <a:solidFill>
                <a:srgbClr val="7030A0"/>
              </a:solidFill>
              <a:latin typeface="Gill Sans Light"/>
              <a:ea typeface="Gill Sans Light"/>
              <a:cs typeface="+mj-cs"/>
              <a:sym typeface="Gill Sans Light"/>
            </a:endParaRPr>
          </a:p>
          <a:p>
            <a:pPr algn="l">
              <a:lnSpc>
                <a:spcPts val="3360"/>
              </a:lnSpc>
            </a:pPr>
            <a:r>
              <a:rPr lang="en-US" sz="2800" b="1" spc="210" dirty="0" err="1">
                <a:solidFill>
                  <a:schemeClr val="bg2"/>
                </a:solidFill>
                <a:latin typeface="Gill Sans Light"/>
                <a:ea typeface="Gill Sans Light"/>
                <a:cs typeface="+mj-cs"/>
                <a:sym typeface="Gill Sans Light"/>
              </a:rPr>
              <a:t>ปัจจุบันบริษัทมีทุนจดทะเบียนชำระแล้ว</a:t>
            </a:r>
            <a:r>
              <a:rPr lang="en-US" sz="2800" b="1" spc="210" dirty="0">
                <a:solidFill>
                  <a:schemeClr val="bg2"/>
                </a:solidFill>
                <a:latin typeface="Gill Sans Light"/>
                <a:ea typeface="Gill Sans Light"/>
                <a:cs typeface="+mj-cs"/>
                <a:sym typeface="Gill Sans Light"/>
              </a:rPr>
              <a:t> 175,000,000 </a:t>
            </a:r>
            <a:r>
              <a:rPr lang="en-US" sz="2800" b="1" spc="210" dirty="0" err="1">
                <a:solidFill>
                  <a:schemeClr val="bg2"/>
                </a:solidFill>
                <a:latin typeface="Gill Sans Light"/>
                <a:ea typeface="Gill Sans Light"/>
                <a:cs typeface="+mj-cs"/>
                <a:sym typeface="Gill Sans Light"/>
              </a:rPr>
              <a:t>บาท</a:t>
            </a:r>
            <a:endParaRPr lang="en-US" sz="2800" b="1" spc="210" dirty="0">
              <a:solidFill>
                <a:schemeClr val="bg2"/>
              </a:solidFill>
              <a:latin typeface="Gill Sans Light"/>
              <a:ea typeface="Gill Sans Light"/>
              <a:cs typeface="+mj-cs"/>
              <a:sym typeface="Gill Sans Light"/>
            </a:endParaRPr>
          </a:p>
        </p:txBody>
      </p:sp>
      <p:sp>
        <p:nvSpPr>
          <p:cNvPr id="42" name="TextBox 38"/>
          <p:cNvSpPr txBox="1"/>
          <p:nvPr/>
        </p:nvSpPr>
        <p:spPr>
          <a:xfrm>
            <a:off x="121664" y="5343525"/>
            <a:ext cx="10249703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22"/>
              </a:lnSpc>
            </a:pPr>
            <a:r>
              <a:rPr lang="en-US" sz="5685" b="1" spc="17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 Bold"/>
                <a:ea typeface="Open Sauce Bold"/>
                <a:cs typeface="+mj-cs"/>
                <a:sym typeface="Open Sauce Bold"/>
              </a:rPr>
              <a:t>INDEX INTERNATIONAL</a:t>
            </a:r>
          </a:p>
        </p:txBody>
      </p:sp>
      <p:sp>
        <p:nvSpPr>
          <p:cNvPr id="43" name="Freeform 39"/>
          <p:cNvSpPr/>
          <p:nvPr/>
        </p:nvSpPr>
        <p:spPr>
          <a:xfrm>
            <a:off x="2706368" y="3121368"/>
            <a:ext cx="3432463" cy="2022132"/>
          </a:xfrm>
          <a:custGeom>
            <a:avLst/>
            <a:gdLst/>
            <a:ahLst/>
            <a:cxnLst/>
            <a:rect l="l" t="t" r="r" b="b"/>
            <a:pathLst>
              <a:path w="3432463" h="2022132">
                <a:moveTo>
                  <a:pt x="0" y="0"/>
                </a:moveTo>
                <a:lnTo>
                  <a:pt x="3432464" y="0"/>
                </a:lnTo>
                <a:lnTo>
                  <a:pt x="3432464" y="2022132"/>
                </a:lnTo>
                <a:lnTo>
                  <a:pt x="0" y="2022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95" t="-38333" r="-2509" b="-39397"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8690"/>
            <a:ext cx="19035840" cy="12682629"/>
          </a:xfrm>
          <a:custGeom>
            <a:avLst/>
            <a:gdLst/>
            <a:ahLst/>
            <a:cxnLst/>
            <a:rect l="l" t="t" r="r" b="b"/>
            <a:pathLst>
              <a:path w="19035840" h="12682629">
                <a:moveTo>
                  <a:pt x="0" y="0"/>
                </a:moveTo>
                <a:lnTo>
                  <a:pt x="19035840" y="0"/>
                </a:lnTo>
                <a:lnTo>
                  <a:pt x="19035840" y="12682629"/>
                </a:lnTo>
                <a:lnTo>
                  <a:pt x="0" y="126826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050145" y="-4247350"/>
            <a:ext cx="14043452" cy="10644881"/>
            <a:chOff x="0" y="0"/>
            <a:chExt cx="795447" cy="6029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5447" cy="602946"/>
            </a:xfrm>
            <a:custGeom>
              <a:avLst/>
              <a:gdLst/>
              <a:ahLst/>
              <a:cxnLst/>
              <a:rect l="l" t="t" r="r" b="b"/>
              <a:pathLst>
                <a:path w="795447" h="602946">
                  <a:moveTo>
                    <a:pt x="795447" y="301473"/>
                  </a:moveTo>
                  <a:lnTo>
                    <a:pt x="592247" y="602946"/>
                  </a:lnTo>
                  <a:lnTo>
                    <a:pt x="203200" y="602946"/>
                  </a:lnTo>
                  <a:lnTo>
                    <a:pt x="0" y="301473"/>
                  </a:lnTo>
                  <a:lnTo>
                    <a:pt x="203200" y="0"/>
                  </a:lnTo>
                  <a:lnTo>
                    <a:pt x="592247" y="0"/>
                  </a:lnTo>
                  <a:lnTo>
                    <a:pt x="795447" y="301473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76200"/>
              <a:ext cx="566847" cy="679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245169" y="0"/>
            <a:ext cx="3790671" cy="5283649"/>
          </a:xfrm>
          <a:custGeom>
            <a:avLst/>
            <a:gdLst/>
            <a:ahLst/>
            <a:cxnLst/>
            <a:rect l="l" t="t" r="r" b="b"/>
            <a:pathLst>
              <a:path w="3790671" h="5283649">
                <a:moveTo>
                  <a:pt x="0" y="0"/>
                </a:moveTo>
                <a:lnTo>
                  <a:pt x="3790671" y="0"/>
                </a:lnTo>
                <a:lnTo>
                  <a:pt x="3790671" y="5283649"/>
                </a:lnTo>
                <a:lnTo>
                  <a:pt x="0" y="5283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377" b="-1249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640864" y="2391434"/>
            <a:ext cx="1281097" cy="422907"/>
            <a:chOff x="0" y="0"/>
            <a:chExt cx="1708130" cy="5638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30" cy="216426"/>
            </a:xfrm>
            <a:custGeom>
              <a:avLst/>
              <a:gdLst/>
              <a:ahLst/>
              <a:cxnLst/>
              <a:rect l="l" t="t" r="r" b="b"/>
              <a:pathLst>
                <a:path w="1708130" h="216426">
                  <a:moveTo>
                    <a:pt x="0" y="0"/>
                  </a:moveTo>
                  <a:lnTo>
                    <a:pt x="1708130" y="0"/>
                  </a:lnTo>
                  <a:lnTo>
                    <a:pt x="1708130" y="216426"/>
                  </a:lnTo>
                  <a:lnTo>
                    <a:pt x="0" y="216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5776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347451"/>
              <a:ext cx="1708130" cy="216426"/>
            </a:xfrm>
            <a:custGeom>
              <a:avLst/>
              <a:gdLst/>
              <a:ahLst/>
              <a:cxnLst/>
              <a:rect l="l" t="t" r="r" b="b"/>
              <a:pathLst>
                <a:path w="1708130" h="216426">
                  <a:moveTo>
                    <a:pt x="0" y="0"/>
                  </a:moveTo>
                  <a:lnTo>
                    <a:pt x="1708130" y="0"/>
                  </a:lnTo>
                  <a:lnTo>
                    <a:pt x="1708130" y="216426"/>
                  </a:lnTo>
                  <a:lnTo>
                    <a:pt x="0" y="216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5776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4462864" y="2322312"/>
            <a:ext cx="12161615" cy="969859"/>
            <a:chOff x="0" y="0"/>
            <a:chExt cx="16215487" cy="129314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245644" cy="1247624"/>
              <a:chOff x="0" y="0"/>
              <a:chExt cx="2449390" cy="21451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449390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2449390" h="214516">
                    <a:moveTo>
                      <a:pt x="203200" y="0"/>
                    </a:moveTo>
                    <a:lnTo>
                      <a:pt x="2449390" y="0"/>
                    </a:lnTo>
                    <a:lnTo>
                      <a:pt x="2246190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12372A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01600" y="-76200"/>
                <a:ext cx="2246190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3851866" y="45520"/>
              <a:ext cx="2363621" cy="1247624"/>
              <a:chOff x="0" y="0"/>
              <a:chExt cx="406400" cy="21451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06400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214516">
                    <a:moveTo>
                      <a:pt x="203200" y="0"/>
                    </a:moveTo>
                    <a:lnTo>
                      <a:pt x="406400" y="0"/>
                    </a:lnTo>
                    <a:lnTo>
                      <a:pt x="203200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43685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01600" y="-76200"/>
                <a:ext cx="203200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516881" y="3583835"/>
            <a:ext cx="5507346" cy="3111651"/>
          </a:xfrm>
          <a:custGeom>
            <a:avLst/>
            <a:gdLst/>
            <a:ahLst/>
            <a:cxnLst/>
            <a:rect l="l" t="t" r="r" b="b"/>
            <a:pathLst>
              <a:path w="5507346" h="3111651">
                <a:moveTo>
                  <a:pt x="0" y="0"/>
                </a:moveTo>
                <a:lnTo>
                  <a:pt x="5507346" y="0"/>
                </a:lnTo>
                <a:lnTo>
                  <a:pt x="5507346" y="3111651"/>
                </a:lnTo>
                <a:lnTo>
                  <a:pt x="0" y="31116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232C11"/>
            </a:solidFill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6388668" y="3551655"/>
            <a:ext cx="5507346" cy="3095812"/>
          </a:xfrm>
          <a:custGeom>
            <a:avLst/>
            <a:gdLst/>
            <a:ahLst/>
            <a:cxnLst/>
            <a:rect l="l" t="t" r="r" b="b"/>
            <a:pathLst>
              <a:path w="5507346" h="3095812">
                <a:moveTo>
                  <a:pt x="0" y="0"/>
                </a:moveTo>
                <a:lnTo>
                  <a:pt x="5507346" y="0"/>
                </a:lnTo>
                <a:lnTo>
                  <a:pt x="5507346" y="3095811"/>
                </a:lnTo>
                <a:lnTo>
                  <a:pt x="0" y="3095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73" t="-1088"/>
            </a:stretch>
          </a:blipFill>
          <a:ln w="38100" cap="sq">
            <a:solidFill>
              <a:srgbClr val="232C11"/>
            </a:solidFill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12263773" y="3549584"/>
            <a:ext cx="5507346" cy="3097882"/>
          </a:xfrm>
          <a:custGeom>
            <a:avLst/>
            <a:gdLst/>
            <a:ahLst/>
            <a:cxnLst/>
            <a:rect l="l" t="t" r="r" b="b"/>
            <a:pathLst>
              <a:path w="5507346" h="3097882">
                <a:moveTo>
                  <a:pt x="0" y="0"/>
                </a:moveTo>
                <a:lnTo>
                  <a:pt x="5507346" y="0"/>
                </a:lnTo>
                <a:lnTo>
                  <a:pt x="5507346" y="3097882"/>
                </a:lnTo>
                <a:lnTo>
                  <a:pt x="0" y="30978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38100" cap="sq">
            <a:solidFill>
              <a:srgbClr val="232C11"/>
            </a:solidFill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1888460" y="6985822"/>
            <a:ext cx="5507346" cy="3097882"/>
          </a:xfrm>
          <a:custGeom>
            <a:avLst/>
            <a:gdLst/>
            <a:ahLst/>
            <a:cxnLst/>
            <a:rect l="l" t="t" r="r" b="b"/>
            <a:pathLst>
              <a:path w="5507346" h="3097882">
                <a:moveTo>
                  <a:pt x="0" y="0"/>
                </a:moveTo>
                <a:lnTo>
                  <a:pt x="5507347" y="0"/>
                </a:lnTo>
                <a:lnTo>
                  <a:pt x="5507347" y="3097882"/>
                </a:lnTo>
                <a:lnTo>
                  <a:pt x="0" y="30978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38100" cap="sq">
            <a:solidFill>
              <a:srgbClr val="232C11"/>
            </a:solidFill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8182901" y="6985822"/>
            <a:ext cx="8463153" cy="3097882"/>
          </a:xfrm>
          <a:custGeom>
            <a:avLst/>
            <a:gdLst/>
            <a:ahLst/>
            <a:cxnLst/>
            <a:rect l="l" t="t" r="r" b="b"/>
            <a:pathLst>
              <a:path w="8463153" h="3097882">
                <a:moveTo>
                  <a:pt x="0" y="0"/>
                </a:moveTo>
                <a:lnTo>
                  <a:pt x="8463153" y="0"/>
                </a:lnTo>
                <a:lnTo>
                  <a:pt x="8463153" y="3097882"/>
                </a:lnTo>
                <a:lnTo>
                  <a:pt x="0" y="30978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41166" b="-12162"/>
            </a:stretch>
          </a:blipFill>
          <a:ln w="38100" cap="sq">
            <a:solidFill>
              <a:srgbClr val="232C11"/>
            </a:solidFill>
            <a:prstDash val="solid"/>
            <a:miter/>
          </a:ln>
        </p:spPr>
      </p:sp>
      <p:sp>
        <p:nvSpPr>
          <p:cNvPr id="22" name="TextBox 22"/>
          <p:cNvSpPr txBox="1"/>
          <p:nvPr/>
        </p:nvSpPr>
        <p:spPr>
          <a:xfrm>
            <a:off x="941234" y="2358780"/>
            <a:ext cx="4503748" cy="93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96"/>
              </a:lnSpc>
            </a:pPr>
            <a:r>
              <a:rPr lang="en-US" sz="4925" spc="492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ประสบการณ์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24" name="Group 24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15205710" y="9261739"/>
            <a:ext cx="3830130" cy="1025261"/>
            <a:chOff x="0" y="0"/>
            <a:chExt cx="5106840" cy="1367014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5106840" cy="1367014"/>
              <a:chOff x="0" y="0"/>
              <a:chExt cx="1151341" cy="308194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151341" cy="308194"/>
              </a:xfrm>
              <a:custGeom>
                <a:avLst/>
                <a:gdLst/>
                <a:ahLst/>
                <a:cxnLst/>
                <a:rect l="l" t="t" r="r" b="b"/>
                <a:pathLst>
                  <a:path w="1151341" h="308194">
                    <a:moveTo>
                      <a:pt x="203200" y="0"/>
                    </a:moveTo>
                    <a:lnTo>
                      <a:pt x="1151341" y="0"/>
                    </a:lnTo>
                    <a:lnTo>
                      <a:pt x="948141" y="308194"/>
                    </a:lnTo>
                    <a:lnTo>
                      <a:pt x="0" y="3081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2372A"/>
                </a:solidFill>
                <a:prstDash val="solid"/>
                <a:miter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101600" y="-76200"/>
                <a:ext cx="948141" cy="384394"/>
              </a:xfrm>
              <a:prstGeom prst="rect">
                <a:avLst/>
              </a:prstGeom>
            </p:spPr>
            <p:txBody>
              <a:bodyPr lIns="43062" tIns="43062" rIns="43062" bIns="430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947198" y="254209"/>
              <a:ext cx="1659703" cy="858597"/>
            </a:xfrm>
            <a:custGeom>
              <a:avLst/>
              <a:gdLst/>
              <a:ahLst/>
              <a:cxnLst/>
              <a:rect l="l" t="t" r="r" b="b"/>
              <a:pathLst>
                <a:path w="1659703" h="858597">
                  <a:moveTo>
                    <a:pt x="0" y="0"/>
                  </a:moveTo>
                  <a:lnTo>
                    <a:pt x="1659703" y="0"/>
                  </a:lnTo>
                  <a:lnTo>
                    <a:pt x="1659703" y="858597"/>
                  </a:lnTo>
                  <a:lnTo>
                    <a:pt x="0" y="858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t="-46361" r="-300" b="-47523"/>
              </a:stretch>
            </a:blipFill>
          </p:spPr>
        </p:sp>
        <p:grpSp>
          <p:nvGrpSpPr>
            <p:cNvPr id="37" name="Group 37"/>
            <p:cNvGrpSpPr/>
            <p:nvPr/>
          </p:nvGrpSpPr>
          <p:grpSpPr>
            <a:xfrm>
              <a:off x="2738120" y="172287"/>
              <a:ext cx="1146037" cy="1006362"/>
              <a:chOff x="0" y="0"/>
              <a:chExt cx="812800" cy="71373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71373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3738">
                    <a:moveTo>
                      <a:pt x="406400" y="0"/>
                    </a:moveTo>
                    <a:cubicBezTo>
                      <a:pt x="181951" y="0"/>
                      <a:pt x="0" y="159776"/>
                      <a:pt x="0" y="356869"/>
                    </a:cubicBezTo>
                    <a:cubicBezTo>
                      <a:pt x="0" y="553963"/>
                      <a:pt x="181951" y="713738"/>
                      <a:pt x="406400" y="713738"/>
                    </a:cubicBezTo>
                    <a:cubicBezTo>
                      <a:pt x="630849" y="713738"/>
                      <a:pt x="812800" y="553963"/>
                      <a:pt x="812800" y="356869"/>
                    </a:cubicBezTo>
                    <a:cubicBezTo>
                      <a:pt x="812800" y="15977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76200" y="-28337"/>
                <a:ext cx="660400" cy="675162"/>
              </a:xfrm>
              <a:prstGeom prst="rect">
                <a:avLst/>
              </a:prstGeom>
            </p:spPr>
            <p:txBody>
              <a:bodyPr lIns="7422" tIns="7422" rIns="7422" bIns="7422" rtlCol="0" anchor="ctr"/>
              <a:lstStyle/>
              <a:p>
                <a:pPr algn="ctr">
                  <a:lnSpc>
                    <a:spcPts val="3319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2788330" y="209767"/>
              <a:ext cx="1095828" cy="984960"/>
            </a:xfrm>
            <a:custGeom>
              <a:avLst/>
              <a:gdLst/>
              <a:ahLst/>
              <a:cxnLst/>
              <a:rect l="l" t="t" r="r" b="b"/>
              <a:pathLst>
                <a:path w="1095828" h="984960">
                  <a:moveTo>
                    <a:pt x="0" y="0"/>
                  </a:moveTo>
                  <a:lnTo>
                    <a:pt x="1095827" y="0"/>
                  </a:lnTo>
                  <a:lnTo>
                    <a:pt x="1095827" y="984961"/>
                  </a:lnTo>
                  <a:lnTo>
                    <a:pt x="0" y="984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6921" r="-513" b="-4906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20022" y="3831897"/>
            <a:ext cx="4650711" cy="6482421"/>
          </a:xfrm>
          <a:custGeom>
            <a:avLst/>
            <a:gdLst/>
            <a:ahLst/>
            <a:cxnLst/>
            <a:rect l="l" t="t" r="r" b="b"/>
            <a:pathLst>
              <a:path w="4650711" h="6482421">
                <a:moveTo>
                  <a:pt x="4650711" y="6482421"/>
                </a:moveTo>
                <a:lnTo>
                  <a:pt x="0" y="6482421"/>
                </a:lnTo>
                <a:lnTo>
                  <a:pt x="0" y="0"/>
                </a:lnTo>
                <a:lnTo>
                  <a:pt x="4650711" y="0"/>
                </a:lnTo>
                <a:lnTo>
                  <a:pt x="4650711" y="6482421"/>
                </a:lnTo>
                <a:close/>
              </a:path>
            </a:pathLst>
          </a:custGeom>
          <a:blipFill>
            <a:blip r:embed="rId2"/>
            <a:stretch>
              <a:fillRect t="-25377" b="-1249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48883" y="2277678"/>
            <a:ext cx="8838276" cy="814491"/>
            <a:chOff x="0" y="0"/>
            <a:chExt cx="2327776" cy="2145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7776" cy="214516"/>
            </a:xfrm>
            <a:custGeom>
              <a:avLst/>
              <a:gdLst/>
              <a:ahLst/>
              <a:cxnLst/>
              <a:rect l="l" t="t" r="r" b="b"/>
              <a:pathLst>
                <a:path w="2327776" h="214516">
                  <a:moveTo>
                    <a:pt x="203200" y="0"/>
                  </a:moveTo>
                  <a:lnTo>
                    <a:pt x="2327776" y="0"/>
                  </a:lnTo>
                  <a:lnTo>
                    <a:pt x="2124576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2372A">
                <a:alpha val="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76200"/>
              <a:ext cx="2124576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10693" y="3616044"/>
            <a:ext cx="8838276" cy="747875"/>
            <a:chOff x="0" y="0"/>
            <a:chExt cx="11784368" cy="99716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1784368" cy="997167"/>
              <a:chOff x="0" y="0"/>
              <a:chExt cx="2327776" cy="1969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27776" cy="196971"/>
              </a:xfrm>
              <a:custGeom>
                <a:avLst/>
                <a:gdLst/>
                <a:ahLst/>
                <a:cxnLst/>
                <a:rect l="l" t="t" r="r" b="b"/>
                <a:pathLst>
                  <a:path w="2327776" h="196971">
                    <a:moveTo>
                      <a:pt x="203200" y="0"/>
                    </a:moveTo>
                    <a:lnTo>
                      <a:pt x="2327776" y="0"/>
                    </a:lnTo>
                    <a:lnTo>
                      <a:pt x="2124576" y="196971"/>
                    </a:lnTo>
                    <a:lnTo>
                      <a:pt x="0" y="196971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12372A">
                  <a:alpha val="7843"/>
                </a:srgbClr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101600" y="-76200"/>
                <a:ext cx="2124576" cy="2731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308187" y="174733"/>
              <a:ext cx="8526824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56"/>
                </a:lnSpc>
              </a:pPr>
              <a:r>
                <a:rPr lang="en-US" sz="3213" spc="321">
                  <a:solidFill>
                    <a:srgbClr val="000000"/>
                  </a:solidFill>
                  <a:latin typeface="Prompt Light"/>
                  <a:ea typeface="Prompt Light"/>
                  <a:cs typeface="Prompt Light"/>
                  <a:sym typeface="Prompt Light"/>
                </a:rPr>
                <a:t>ข้อมูลทางการเงินโดยสรุป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13381" y="491098"/>
            <a:ext cx="7461577" cy="9134783"/>
            <a:chOff x="0" y="0"/>
            <a:chExt cx="9948770" cy="12179711"/>
          </a:xfrm>
        </p:grpSpPr>
        <p:grpSp>
          <p:nvGrpSpPr>
            <p:cNvPr id="12" name="Group 12"/>
            <p:cNvGrpSpPr/>
            <p:nvPr/>
          </p:nvGrpSpPr>
          <p:grpSpPr>
            <a:xfrm>
              <a:off x="264574" y="277113"/>
              <a:ext cx="9684195" cy="11902598"/>
              <a:chOff x="0" y="0"/>
              <a:chExt cx="2080523" cy="2557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080523" cy="2557117"/>
              </a:xfrm>
              <a:custGeom>
                <a:avLst/>
                <a:gdLst/>
                <a:ahLst/>
                <a:cxnLst/>
                <a:rect l="l" t="t" r="r" b="b"/>
                <a:pathLst>
                  <a:path w="2080523" h="2557117">
                    <a:moveTo>
                      <a:pt x="0" y="0"/>
                    </a:moveTo>
                    <a:lnTo>
                      <a:pt x="2080523" y="0"/>
                    </a:lnTo>
                    <a:lnTo>
                      <a:pt x="2080523" y="2557117"/>
                    </a:lnTo>
                    <a:lnTo>
                      <a:pt x="0" y="2557117"/>
                    </a:lnTo>
                    <a:close/>
                  </a:path>
                </a:pathLst>
              </a:custGeom>
              <a:solidFill>
                <a:srgbClr val="002519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76200"/>
                <a:ext cx="2080523" cy="26333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9738499" cy="11935705"/>
              <a:chOff x="0" y="0"/>
              <a:chExt cx="2092189" cy="256423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092189" cy="2564230"/>
              </a:xfrm>
              <a:custGeom>
                <a:avLst/>
                <a:gdLst/>
                <a:ahLst/>
                <a:cxnLst/>
                <a:rect l="l" t="t" r="r" b="b"/>
                <a:pathLst>
                  <a:path w="2092189" h="2564230">
                    <a:moveTo>
                      <a:pt x="0" y="0"/>
                    </a:moveTo>
                    <a:lnTo>
                      <a:pt x="2092189" y="0"/>
                    </a:lnTo>
                    <a:lnTo>
                      <a:pt x="2092189" y="2564230"/>
                    </a:lnTo>
                    <a:lnTo>
                      <a:pt x="0" y="2564230"/>
                    </a:lnTo>
                    <a:close/>
                  </a:path>
                </a:pathLst>
              </a:custGeom>
              <a:solidFill>
                <a:srgbClr val="436850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76200"/>
                <a:ext cx="2092189" cy="26404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TextBox 18"/>
          <p:cNvSpPr txBox="1"/>
          <p:nvPr/>
        </p:nvSpPr>
        <p:spPr>
          <a:xfrm>
            <a:off x="1028700" y="2329206"/>
            <a:ext cx="6395118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6"/>
              </a:lnSpc>
            </a:pPr>
            <a:r>
              <a:rPr lang="en-US" sz="3613" spc="36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FINANCIAL INFORMATION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4859159"/>
            <a:ext cx="8512924" cy="4611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65"/>
              </a:lnSpc>
            </a:pPr>
            <a:r>
              <a:rPr lang="en-US" sz="2190" spc="219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                       ในปี 2566 องค์กรมีการเติบโตอย่างชัดเจนทั้งในด้านสินทรัพย์ รายได้ และกำไรสุทธิ โดยสินทรัพย์รวมเพิ่มขึ้นเป็น 725.08 ล้านบาท จาก 713.26 ล้านบาทในปี 2565 ขณะที่รายได้รวมอยู่ที่ 760.52 ล้านบาท เพิ่มขึ้นอย่างมีนัยสำคัญจาก 611.37 ล้านบาทในปีที่ผ่านมา ส่วนกำไรสุทธิก็เพิ่มขึ้นเล็กน้อยเป็น 32.43 ล้านบาท จาก 31.62 ล้านบาท โดยรายได้หลักมาจากงานออกแบบพร้อมก่อสร้างซึ่งคิดเป็นสัดส่วน 75.83% ของรายได้ทั้งหมด หรือ 576.72 ล้านบาท นอกจากนี้ งานบริหารโครงการและควบคุมงานก่อสร้าง งานออกแบบเบื้องต้นและรายละเอียด และงานบริการอื่นๆ ก็มีส่วนสำคัญเช่นกัน โดยมีสัดส่วนรายได้ 14.69%, 7.90% และ 1.25% ตามลำดับ สะท้อนให้เห็นถึงความแข็งแกร่งและศักยภาพขององค์กรในทุกด้าน.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600950" y="2277678"/>
            <a:ext cx="1543050" cy="814491"/>
            <a:chOff x="0" y="0"/>
            <a:chExt cx="406400" cy="2145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06400" cy="214516"/>
            </a:xfrm>
            <a:custGeom>
              <a:avLst/>
              <a:gdLst/>
              <a:ahLst/>
              <a:cxnLst/>
              <a:rect l="l" t="t" r="r" b="b"/>
              <a:pathLst>
                <a:path w="406400" h="214516">
                  <a:moveTo>
                    <a:pt x="203200" y="0"/>
                  </a:moveTo>
                  <a:lnTo>
                    <a:pt x="406400" y="0"/>
                  </a:lnTo>
                  <a:lnTo>
                    <a:pt x="203200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3907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76200"/>
              <a:ext cx="203200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9943467" y="390623"/>
            <a:ext cx="7315833" cy="8867677"/>
          </a:xfrm>
          <a:custGeom>
            <a:avLst/>
            <a:gdLst/>
            <a:ahLst/>
            <a:cxnLst/>
            <a:rect l="l" t="t" r="r" b="b"/>
            <a:pathLst>
              <a:path w="7315833" h="8867677">
                <a:moveTo>
                  <a:pt x="0" y="0"/>
                </a:moveTo>
                <a:lnTo>
                  <a:pt x="7315833" y="0"/>
                </a:lnTo>
                <a:lnTo>
                  <a:pt x="7315833" y="8867677"/>
                </a:lnTo>
                <a:lnTo>
                  <a:pt x="0" y="88676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8377C"/>
            </a:solidFill>
            <a:prstDash val="solid"/>
            <a:miter/>
          </a:ln>
        </p:spPr>
      </p:sp>
      <p:grpSp>
        <p:nvGrpSpPr>
          <p:cNvPr id="24" name="Group 24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25" name="Group 25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>
            <a:off x="15205710" y="9261739"/>
            <a:ext cx="3830130" cy="1025261"/>
            <a:chOff x="0" y="0"/>
            <a:chExt cx="5106840" cy="1367014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5106840" cy="1367014"/>
              <a:chOff x="0" y="0"/>
              <a:chExt cx="1151341" cy="30819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151341" cy="308194"/>
              </a:xfrm>
              <a:custGeom>
                <a:avLst/>
                <a:gdLst/>
                <a:ahLst/>
                <a:cxnLst/>
                <a:rect l="l" t="t" r="r" b="b"/>
                <a:pathLst>
                  <a:path w="1151341" h="308194">
                    <a:moveTo>
                      <a:pt x="203200" y="0"/>
                    </a:moveTo>
                    <a:lnTo>
                      <a:pt x="1151341" y="0"/>
                    </a:lnTo>
                    <a:lnTo>
                      <a:pt x="948141" y="308194"/>
                    </a:lnTo>
                    <a:lnTo>
                      <a:pt x="0" y="3081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2372A"/>
                </a:solidFill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101600" y="-76200"/>
                <a:ext cx="948141" cy="384394"/>
              </a:xfrm>
              <a:prstGeom prst="rect">
                <a:avLst/>
              </a:prstGeom>
            </p:spPr>
            <p:txBody>
              <a:bodyPr lIns="43062" tIns="43062" rIns="43062" bIns="430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947198" y="254209"/>
              <a:ext cx="1659703" cy="858597"/>
            </a:xfrm>
            <a:custGeom>
              <a:avLst/>
              <a:gdLst/>
              <a:ahLst/>
              <a:cxnLst/>
              <a:rect l="l" t="t" r="r" b="b"/>
              <a:pathLst>
                <a:path w="1659703" h="858597">
                  <a:moveTo>
                    <a:pt x="0" y="0"/>
                  </a:moveTo>
                  <a:lnTo>
                    <a:pt x="1659703" y="0"/>
                  </a:lnTo>
                  <a:lnTo>
                    <a:pt x="1659703" y="858597"/>
                  </a:lnTo>
                  <a:lnTo>
                    <a:pt x="0" y="858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6361" r="-300" b="-47523"/>
              </a:stretch>
            </a:blipFill>
          </p:spPr>
        </p:sp>
        <p:grpSp>
          <p:nvGrpSpPr>
            <p:cNvPr id="38" name="Group 38"/>
            <p:cNvGrpSpPr/>
            <p:nvPr/>
          </p:nvGrpSpPr>
          <p:grpSpPr>
            <a:xfrm>
              <a:off x="2738120" y="172287"/>
              <a:ext cx="1146037" cy="1006362"/>
              <a:chOff x="0" y="0"/>
              <a:chExt cx="812800" cy="713738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71373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3738">
                    <a:moveTo>
                      <a:pt x="406400" y="0"/>
                    </a:moveTo>
                    <a:cubicBezTo>
                      <a:pt x="181951" y="0"/>
                      <a:pt x="0" y="159776"/>
                      <a:pt x="0" y="356869"/>
                    </a:cubicBezTo>
                    <a:cubicBezTo>
                      <a:pt x="0" y="553963"/>
                      <a:pt x="181951" y="713738"/>
                      <a:pt x="406400" y="713738"/>
                    </a:cubicBezTo>
                    <a:cubicBezTo>
                      <a:pt x="630849" y="713738"/>
                      <a:pt x="812800" y="553963"/>
                      <a:pt x="812800" y="356869"/>
                    </a:cubicBezTo>
                    <a:cubicBezTo>
                      <a:pt x="812800" y="15977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28337"/>
                <a:ext cx="660400" cy="675162"/>
              </a:xfrm>
              <a:prstGeom prst="rect">
                <a:avLst/>
              </a:prstGeom>
            </p:spPr>
            <p:txBody>
              <a:bodyPr lIns="7422" tIns="7422" rIns="7422" bIns="7422" rtlCol="0" anchor="ctr"/>
              <a:lstStyle/>
              <a:p>
                <a:pPr algn="ctr">
                  <a:lnSpc>
                    <a:spcPts val="3319"/>
                  </a:lnSpc>
                </a:pPr>
                <a:endParaRPr/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2788330" y="209767"/>
              <a:ext cx="1095828" cy="984960"/>
            </a:xfrm>
            <a:custGeom>
              <a:avLst/>
              <a:gdLst/>
              <a:ahLst/>
              <a:cxnLst/>
              <a:rect l="l" t="t" r="r" b="b"/>
              <a:pathLst>
                <a:path w="1095828" h="984960">
                  <a:moveTo>
                    <a:pt x="0" y="0"/>
                  </a:moveTo>
                  <a:lnTo>
                    <a:pt x="1095827" y="0"/>
                  </a:lnTo>
                  <a:lnTo>
                    <a:pt x="1095827" y="984961"/>
                  </a:lnTo>
                  <a:lnTo>
                    <a:pt x="0" y="984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921" r="-513" b="-4906"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2450" y="4053130"/>
            <a:ext cx="9730900" cy="6101469"/>
            <a:chOff x="0" y="0"/>
            <a:chExt cx="2917558" cy="18293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7558" cy="1829367"/>
            </a:xfrm>
            <a:custGeom>
              <a:avLst/>
              <a:gdLst/>
              <a:ahLst/>
              <a:cxnLst/>
              <a:rect l="l" t="t" r="r" b="b"/>
              <a:pathLst>
                <a:path w="2917558" h="1829367">
                  <a:moveTo>
                    <a:pt x="0" y="0"/>
                  </a:moveTo>
                  <a:lnTo>
                    <a:pt x="2917558" y="0"/>
                  </a:lnTo>
                  <a:lnTo>
                    <a:pt x="2917558" y="1829367"/>
                  </a:lnTo>
                  <a:lnTo>
                    <a:pt x="0" y="1829367"/>
                  </a:lnTo>
                  <a:close/>
                </a:path>
              </a:pathLst>
            </a:custGeom>
            <a:solidFill>
              <a:srgbClr val="436850">
                <a:alpha val="41961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917558" cy="19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8007748" y="90736"/>
            <a:ext cx="15006850" cy="5946943"/>
            <a:chOff x="0" y="0"/>
            <a:chExt cx="4499415" cy="17830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9415" cy="1783037"/>
            </a:xfrm>
            <a:custGeom>
              <a:avLst/>
              <a:gdLst/>
              <a:ahLst/>
              <a:cxnLst/>
              <a:rect l="l" t="t" r="r" b="b"/>
              <a:pathLst>
                <a:path w="4499415" h="1783037">
                  <a:moveTo>
                    <a:pt x="0" y="0"/>
                  </a:moveTo>
                  <a:lnTo>
                    <a:pt x="4499415" y="0"/>
                  </a:lnTo>
                  <a:lnTo>
                    <a:pt x="4499415" y="1783037"/>
                  </a:lnTo>
                  <a:lnTo>
                    <a:pt x="0" y="1783037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499415" cy="1859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77176" y="3427530"/>
            <a:ext cx="8526476" cy="852647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/>
              <a:stretch>
                <a:fillRect l="-6100" r="-6100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2700000">
            <a:off x="13399066" y="1086562"/>
            <a:ext cx="6531523" cy="5184884"/>
            <a:chOff x="0" y="0"/>
            <a:chExt cx="1958308" cy="15545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58308" cy="1554553"/>
            </a:xfrm>
            <a:custGeom>
              <a:avLst/>
              <a:gdLst/>
              <a:ahLst/>
              <a:cxnLst/>
              <a:rect l="l" t="t" r="r" b="b"/>
              <a:pathLst>
                <a:path w="1958308" h="1554553">
                  <a:moveTo>
                    <a:pt x="0" y="0"/>
                  </a:moveTo>
                  <a:lnTo>
                    <a:pt x="1958308" y="0"/>
                  </a:lnTo>
                  <a:lnTo>
                    <a:pt x="1958308" y="1554553"/>
                  </a:lnTo>
                  <a:lnTo>
                    <a:pt x="0" y="1554553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958308" cy="1630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857537" y="-1083328"/>
            <a:ext cx="8526476" cy="852647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5252" r="-5252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0808608" y="-85102"/>
            <a:ext cx="3790671" cy="5283649"/>
          </a:xfrm>
          <a:custGeom>
            <a:avLst/>
            <a:gdLst/>
            <a:ahLst/>
            <a:cxnLst/>
            <a:rect l="l" t="t" r="r" b="b"/>
            <a:pathLst>
              <a:path w="3790671" h="5283649">
                <a:moveTo>
                  <a:pt x="0" y="0"/>
                </a:moveTo>
                <a:lnTo>
                  <a:pt x="3790671" y="0"/>
                </a:lnTo>
                <a:lnTo>
                  <a:pt x="3790671" y="5283649"/>
                </a:lnTo>
                <a:lnTo>
                  <a:pt x="0" y="52836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377" b="-1249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-843295" y="2161072"/>
            <a:ext cx="7532766" cy="814491"/>
            <a:chOff x="0" y="0"/>
            <a:chExt cx="1983938" cy="2145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83938" cy="214516"/>
            </a:xfrm>
            <a:custGeom>
              <a:avLst/>
              <a:gdLst/>
              <a:ahLst/>
              <a:cxnLst/>
              <a:rect l="l" t="t" r="r" b="b"/>
              <a:pathLst>
                <a:path w="1983938" h="214516">
                  <a:moveTo>
                    <a:pt x="203200" y="0"/>
                  </a:moveTo>
                  <a:lnTo>
                    <a:pt x="1983938" y="0"/>
                  </a:lnTo>
                  <a:lnTo>
                    <a:pt x="1780738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36850">
                <a:alpha val="7843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76200"/>
              <a:ext cx="1780738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2038947" y="3875176"/>
            <a:ext cx="9780275" cy="6124897"/>
          </a:xfrm>
          <a:custGeom>
            <a:avLst/>
            <a:gdLst/>
            <a:ahLst/>
            <a:cxnLst/>
            <a:rect l="l" t="t" r="r" b="b"/>
            <a:pathLst>
              <a:path w="9780275" h="6124897">
                <a:moveTo>
                  <a:pt x="0" y="0"/>
                </a:moveTo>
                <a:lnTo>
                  <a:pt x="9780275" y="0"/>
                </a:lnTo>
                <a:lnTo>
                  <a:pt x="9780275" y="6124897"/>
                </a:lnTo>
                <a:lnTo>
                  <a:pt x="0" y="61248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54852" y="3122760"/>
            <a:ext cx="879408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3"/>
              </a:lnSpc>
            </a:pPr>
            <a:r>
              <a:rPr lang="en-US" sz="3244" spc="324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รายได้จากการดำเนินงาน ในปี 2563-2566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4288" y="2258755"/>
            <a:ext cx="5052158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6"/>
              </a:lnSpc>
            </a:pPr>
            <a:r>
              <a:rPr lang="en-US" sz="3613" spc="36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Revenue Structure 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23" name="Group 23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6346375" y="2161072"/>
            <a:ext cx="1543050" cy="814491"/>
            <a:chOff x="0" y="0"/>
            <a:chExt cx="406400" cy="2145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06400" cy="214516"/>
            </a:xfrm>
            <a:custGeom>
              <a:avLst/>
              <a:gdLst/>
              <a:ahLst/>
              <a:cxnLst/>
              <a:rect l="l" t="t" r="r" b="b"/>
              <a:pathLst>
                <a:path w="406400" h="214516">
                  <a:moveTo>
                    <a:pt x="203200" y="0"/>
                  </a:moveTo>
                  <a:lnTo>
                    <a:pt x="406400" y="0"/>
                  </a:lnTo>
                  <a:lnTo>
                    <a:pt x="203200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39072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1600" y="-76200"/>
              <a:ext cx="203200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205710" y="9261739"/>
            <a:ext cx="3830130" cy="1025261"/>
            <a:chOff x="0" y="0"/>
            <a:chExt cx="5106840" cy="1367014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5106840" cy="1367014"/>
              <a:chOff x="0" y="0"/>
              <a:chExt cx="1151341" cy="308194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151341" cy="308194"/>
              </a:xfrm>
              <a:custGeom>
                <a:avLst/>
                <a:gdLst/>
                <a:ahLst/>
                <a:cxnLst/>
                <a:rect l="l" t="t" r="r" b="b"/>
                <a:pathLst>
                  <a:path w="1151341" h="308194">
                    <a:moveTo>
                      <a:pt x="203200" y="0"/>
                    </a:moveTo>
                    <a:lnTo>
                      <a:pt x="1151341" y="0"/>
                    </a:lnTo>
                    <a:lnTo>
                      <a:pt x="948141" y="308194"/>
                    </a:lnTo>
                    <a:lnTo>
                      <a:pt x="0" y="3081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2372A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101600" y="-76200"/>
                <a:ext cx="948141" cy="384394"/>
              </a:xfrm>
              <a:prstGeom prst="rect">
                <a:avLst/>
              </a:prstGeom>
            </p:spPr>
            <p:txBody>
              <a:bodyPr lIns="43062" tIns="43062" rIns="43062" bIns="430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947198" y="254209"/>
              <a:ext cx="1659703" cy="858597"/>
            </a:xfrm>
            <a:custGeom>
              <a:avLst/>
              <a:gdLst/>
              <a:ahLst/>
              <a:cxnLst/>
              <a:rect l="l" t="t" r="r" b="b"/>
              <a:pathLst>
                <a:path w="1659703" h="858597">
                  <a:moveTo>
                    <a:pt x="0" y="0"/>
                  </a:moveTo>
                  <a:lnTo>
                    <a:pt x="1659703" y="0"/>
                  </a:lnTo>
                  <a:lnTo>
                    <a:pt x="1659703" y="858597"/>
                  </a:lnTo>
                  <a:lnTo>
                    <a:pt x="0" y="858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46361" r="-300" b="-47523"/>
              </a:stretch>
            </a:blipFill>
          </p:spPr>
        </p:sp>
        <p:grpSp>
          <p:nvGrpSpPr>
            <p:cNvPr id="39" name="Group 39"/>
            <p:cNvGrpSpPr/>
            <p:nvPr/>
          </p:nvGrpSpPr>
          <p:grpSpPr>
            <a:xfrm>
              <a:off x="2738120" y="172287"/>
              <a:ext cx="1146037" cy="1006362"/>
              <a:chOff x="0" y="0"/>
              <a:chExt cx="812800" cy="713738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71373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3738">
                    <a:moveTo>
                      <a:pt x="406400" y="0"/>
                    </a:moveTo>
                    <a:cubicBezTo>
                      <a:pt x="181951" y="0"/>
                      <a:pt x="0" y="159776"/>
                      <a:pt x="0" y="356869"/>
                    </a:cubicBezTo>
                    <a:cubicBezTo>
                      <a:pt x="0" y="553963"/>
                      <a:pt x="181951" y="713738"/>
                      <a:pt x="406400" y="713738"/>
                    </a:cubicBezTo>
                    <a:cubicBezTo>
                      <a:pt x="630849" y="713738"/>
                      <a:pt x="812800" y="553963"/>
                      <a:pt x="812800" y="356869"/>
                    </a:cubicBezTo>
                    <a:cubicBezTo>
                      <a:pt x="812800" y="15977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76200" y="-28337"/>
                <a:ext cx="660400" cy="675162"/>
              </a:xfrm>
              <a:prstGeom prst="rect">
                <a:avLst/>
              </a:prstGeom>
            </p:spPr>
            <p:txBody>
              <a:bodyPr lIns="7422" tIns="7422" rIns="7422" bIns="7422" rtlCol="0" anchor="ctr"/>
              <a:lstStyle/>
              <a:p>
                <a:pPr algn="ctr">
                  <a:lnSpc>
                    <a:spcPts val="3319"/>
                  </a:lnSpc>
                </a:pPr>
                <a:endParaRPr/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2788330" y="209767"/>
              <a:ext cx="1095828" cy="984960"/>
            </a:xfrm>
            <a:custGeom>
              <a:avLst/>
              <a:gdLst/>
              <a:ahLst/>
              <a:cxnLst/>
              <a:rect l="l" t="t" r="r" b="b"/>
              <a:pathLst>
                <a:path w="1095828" h="984960">
                  <a:moveTo>
                    <a:pt x="0" y="0"/>
                  </a:moveTo>
                  <a:lnTo>
                    <a:pt x="1095827" y="0"/>
                  </a:lnTo>
                  <a:lnTo>
                    <a:pt x="1095827" y="984961"/>
                  </a:lnTo>
                  <a:lnTo>
                    <a:pt x="0" y="984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6921" r="-513" b="-4906"/>
              </a:stretch>
            </a:blipFill>
          </p:spPr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40743" y="-5425521"/>
            <a:ext cx="10943041" cy="11802190"/>
            <a:chOff x="0" y="0"/>
            <a:chExt cx="14590722" cy="15736253"/>
          </a:xfrm>
        </p:grpSpPr>
        <p:grpSp>
          <p:nvGrpSpPr>
            <p:cNvPr id="3" name="Group 3"/>
            <p:cNvGrpSpPr/>
            <p:nvPr/>
          </p:nvGrpSpPr>
          <p:grpSpPr>
            <a:xfrm rot="-3423103">
              <a:off x="843566" y="3356067"/>
              <a:ext cx="12903589" cy="9024118"/>
              <a:chOff x="0" y="0"/>
              <a:chExt cx="2548857" cy="178254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48857" cy="1782542"/>
              </a:xfrm>
              <a:custGeom>
                <a:avLst/>
                <a:gdLst/>
                <a:ahLst/>
                <a:cxnLst/>
                <a:rect l="l" t="t" r="r" b="b"/>
                <a:pathLst>
                  <a:path w="2548857" h="1782542">
                    <a:moveTo>
                      <a:pt x="0" y="0"/>
                    </a:moveTo>
                    <a:lnTo>
                      <a:pt x="2548857" y="0"/>
                    </a:lnTo>
                    <a:lnTo>
                      <a:pt x="2548857" y="1782542"/>
                    </a:lnTo>
                    <a:lnTo>
                      <a:pt x="0" y="1782542"/>
                    </a:lnTo>
                    <a:close/>
                  </a:path>
                </a:pathLst>
              </a:custGeom>
              <a:solidFill>
                <a:srgbClr val="12372A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76200"/>
                <a:ext cx="2548857" cy="18587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H="1">
              <a:off x="8010774" y="2835835"/>
              <a:ext cx="4884987" cy="9387564"/>
            </a:xfrm>
            <a:custGeom>
              <a:avLst/>
              <a:gdLst/>
              <a:ahLst/>
              <a:cxnLst/>
              <a:rect l="l" t="t" r="r" b="b"/>
              <a:pathLst>
                <a:path w="4884987" h="9387564">
                  <a:moveTo>
                    <a:pt x="4884987" y="0"/>
                  </a:moveTo>
                  <a:lnTo>
                    <a:pt x="0" y="0"/>
                  </a:lnTo>
                  <a:lnTo>
                    <a:pt x="0" y="9387564"/>
                  </a:lnTo>
                  <a:lnTo>
                    <a:pt x="4884987" y="9387564"/>
                  </a:lnTo>
                  <a:lnTo>
                    <a:pt x="4884987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683717" y="1305494"/>
            <a:ext cx="1281097" cy="422907"/>
            <a:chOff x="0" y="0"/>
            <a:chExt cx="1708130" cy="5638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30" cy="216426"/>
            </a:xfrm>
            <a:custGeom>
              <a:avLst/>
              <a:gdLst/>
              <a:ahLst/>
              <a:cxnLst/>
              <a:rect l="l" t="t" r="r" b="b"/>
              <a:pathLst>
                <a:path w="1708130" h="216426">
                  <a:moveTo>
                    <a:pt x="0" y="0"/>
                  </a:moveTo>
                  <a:lnTo>
                    <a:pt x="1708130" y="0"/>
                  </a:lnTo>
                  <a:lnTo>
                    <a:pt x="1708130" y="216426"/>
                  </a:lnTo>
                  <a:lnTo>
                    <a:pt x="0" y="216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35776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347451"/>
              <a:ext cx="1708130" cy="216426"/>
            </a:xfrm>
            <a:custGeom>
              <a:avLst/>
              <a:gdLst/>
              <a:ahLst/>
              <a:cxnLst/>
              <a:rect l="l" t="t" r="r" b="b"/>
              <a:pathLst>
                <a:path w="1708130" h="216426">
                  <a:moveTo>
                    <a:pt x="0" y="0"/>
                  </a:moveTo>
                  <a:lnTo>
                    <a:pt x="1708130" y="0"/>
                  </a:lnTo>
                  <a:lnTo>
                    <a:pt x="1708130" y="216426"/>
                  </a:lnTo>
                  <a:lnTo>
                    <a:pt x="0" y="216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35776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7364984" y="475574"/>
            <a:ext cx="10752691" cy="9438085"/>
            <a:chOff x="0" y="0"/>
            <a:chExt cx="14336921" cy="12584113"/>
          </a:xfrm>
        </p:grpSpPr>
        <p:sp>
          <p:nvSpPr>
            <p:cNvPr id="11" name="Freeform 11"/>
            <p:cNvSpPr/>
            <p:nvPr/>
          </p:nvSpPr>
          <p:spPr>
            <a:xfrm>
              <a:off x="0" y="1005415"/>
              <a:ext cx="14336921" cy="11578698"/>
            </a:xfrm>
            <a:custGeom>
              <a:avLst/>
              <a:gdLst/>
              <a:ahLst/>
              <a:cxnLst/>
              <a:rect l="l" t="t" r="r" b="b"/>
              <a:pathLst>
                <a:path w="14336921" h="11578698">
                  <a:moveTo>
                    <a:pt x="0" y="0"/>
                  </a:moveTo>
                  <a:lnTo>
                    <a:pt x="14336921" y="0"/>
                  </a:lnTo>
                  <a:lnTo>
                    <a:pt x="14336921" y="11578698"/>
                  </a:lnTo>
                  <a:lnTo>
                    <a:pt x="0" y="11578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248"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692633" y="1435991"/>
              <a:ext cx="11315279" cy="595579"/>
              <a:chOff x="0" y="0"/>
              <a:chExt cx="2073988" cy="10916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073988" cy="109164"/>
              </a:xfrm>
              <a:custGeom>
                <a:avLst/>
                <a:gdLst/>
                <a:ahLst/>
                <a:cxnLst/>
                <a:rect l="l" t="t" r="r" b="b"/>
                <a:pathLst>
                  <a:path w="2073988" h="109164">
                    <a:moveTo>
                      <a:pt x="0" y="0"/>
                    </a:moveTo>
                    <a:lnTo>
                      <a:pt x="2073988" y="0"/>
                    </a:lnTo>
                    <a:lnTo>
                      <a:pt x="2073988" y="109164"/>
                    </a:lnTo>
                    <a:lnTo>
                      <a:pt x="0" y="10916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0000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76200"/>
                <a:ext cx="2073988" cy="185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692633" y="1991209"/>
              <a:ext cx="11315279" cy="595579"/>
              <a:chOff x="0" y="0"/>
              <a:chExt cx="2073988" cy="10916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073988" cy="109164"/>
              </a:xfrm>
              <a:custGeom>
                <a:avLst/>
                <a:gdLst/>
                <a:ahLst/>
                <a:cxnLst/>
                <a:rect l="l" t="t" r="r" b="b"/>
                <a:pathLst>
                  <a:path w="2073988" h="109164">
                    <a:moveTo>
                      <a:pt x="0" y="0"/>
                    </a:moveTo>
                    <a:lnTo>
                      <a:pt x="2073988" y="0"/>
                    </a:lnTo>
                    <a:lnTo>
                      <a:pt x="2073988" y="109164"/>
                    </a:lnTo>
                    <a:lnTo>
                      <a:pt x="0" y="10916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0000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76200"/>
                <a:ext cx="2073988" cy="185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92633" y="3058978"/>
              <a:ext cx="11315279" cy="595579"/>
              <a:chOff x="0" y="0"/>
              <a:chExt cx="2073988" cy="10916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73988" cy="109164"/>
              </a:xfrm>
              <a:custGeom>
                <a:avLst/>
                <a:gdLst/>
                <a:ahLst/>
                <a:cxnLst/>
                <a:rect l="l" t="t" r="r" b="b"/>
                <a:pathLst>
                  <a:path w="2073988" h="109164">
                    <a:moveTo>
                      <a:pt x="0" y="0"/>
                    </a:moveTo>
                    <a:lnTo>
                      <a:pt x="2073988" y="0"/>
                    </a:lnTo>
                    <a:lnTo>
                      <a:pt x="2073988" y="109164"/>
                    </a:lnTo>
                    <a:lnTo>
                      <a:pt x="0" y="10916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0000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76200"/>
                <a:ext cx="2073988" cy="185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692633" y="7386815"/>
              <a:ext cx="11315279" cy="595579"/>
              <a:chOff x="0" y="0"/>
              <a:chExt cx="2073988" cy="10916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073988" cy="109164"/>
              </a:xfrm>
              <a:custGeom>
                <a:avLst/>
                <a:gdLst/>
                <a:ahLst/>
                <a:cxnLst/>
                <a:rect l="l" t="t" r="r" b="b"/>
                <a:pathLst>
                  <a:path w="2073988" h="109164">
                    <a:moveTo>
                      <a:pt x="0" y="0"/>
                    </a:moveTo>
                    <a:lnTo>
                      <a:pt x="2073988" y="0"/>
                    </a:lnTo>
                    <a:lnTo>
                      <a:pt x="2073988" y="109164"/>
                    </a:lnTo>
                    <a:lnTo>
                      <a:pt x="0" y="10916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76200"/>
                <a:ext cx="2073988" cy="185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692633" y="7919487"/>
              <a:ext cx="11315279" cy="595579"/>
              <a:chOff x="0" y="0"/>
              <a:chExt cx="2073988" cy="1091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073988" cy="109164"/>
              </a:xfrm>
              <a:custGeom>
                <a:avLst/>
                <a:gdLst/>
                <a:ahLst/>
                <a:cxnLst/>
                <a:rect l="l" t="t" r="r" b="b"/>
                <a:pathLst>
                  <a:path w="2073988" h="109164">
                    <a:moveTo>
                      <a:pt x="0" y="0"/>
                    </a:moveTo>
                    <a:lnTo>
                      <a:pt x="2073988" y="0"/>
                    </a:lnTo>
                    <a:lnTo>
                      <a:pt x="2073988" y="109164"/>
                    </a:lnTo>
                    <a:lnTo>
                      <a:pt x="0" y="10916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0000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76200"/>
                <a:ext cx="2073988" cy="185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0" y="0"/>
              <a:ext cx="14336921" cy="1005415"/>
            </a:xfrm>
            <a:custGeom>
              <a:avLst/>
              <a:gdLst/>
              <a:ahLst/>
              <a:cxnLst/>
              <a:rect l="l" t="t" r="r" b="b"/>
              <a:pathLst>
                <a:path w="14336921" h="1005415">
                  <a:moveTo>
                    <a:pt x="0" y="0"/>
                  </a:moveTo>
                  <a:lnTo>
                    <a:pt x="14336921" y="0"/>
                  </a:lnTo>
                  <a:lnTo>
                    <a:pt x="14336921" y="1005415"/>
                  </a:lnTo>
                  <a:lnTo>
                    <a:pt x="0" y="1005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906" b="-9301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-2663332" y="2528790"/>
            <a:ext cx="10180716" cy="833200"/>
            <a:chOff x="0" y="0"/>
            <a:chExt cx="2621133" cy="2145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621133" cy="214516"/>
            </a:xfrm>
            <a:custGeom>
              <a:avLst/>
              <a:gdLst/>
              <a:ahLst/>
              <a:cxnLst/>
              <a:rect l="l" t="t" r="r" b="b"/>
              <a:pathLst>
                <a:path w="2621133" h="214516">
                  <a:moveTo>
                    <a:pt x="203200" y="0"/>
                  </a:moveTo>
                  <a:lnTo>
                    <a:pt x="2621133" y="0"/>
                  </a:lnTo>
                  <a:lnTo>
                    <a:pt x="2417933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B8168">
                <a:alpha val="8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76200"/>
              <a:ext cx="2417933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-2815732" y="2376390"/>
            <a:ext cx="10180716" cy="833200"/>
            <a:chOff x="0" y="0"/>
            <a:chExt cx="2621133" cy="2145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621133" cy="214516"/>
            </a:xfrm>
            <a:custGeom>
              <a:avLst/>
              <a:gdLst/>
              <a:ahLst/>
              <a:cxnLst/>
              <a:rect l="l" t="t" r="r" b="b"/>
              <a:pathLst>
                <a:path w="2621133" h="214516">
                  <a:moveTo>
                    <a:pt x="203200" y="0"/>
                  </a:moveTo>
                  <a:lnTo>
                    <a:pt x="2621133" y="0"/>
                  </a:lnTo>
                  <a:lnTo>
                    <a:pt x="2417933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FADA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1600" y="-76200"/>
              <a:ext cx="2417933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402728" y="3848106"/>
            <a:ext cx="7093330" cy="3916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55"/>
              </a:lnSpc>
            </a:pPr>
            <a:r>
              <a:rPr lang="en-US" sz="1825" spc="182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    ทั้งนี้ ผู้ประกอบการธุรกิจที่ปรึกษาบุคคลและนิติบุคคลที่สามารถเข้าร่วมเสนองานกับหน่วยงานของรัฐจะต้องเป็นที่ปรึกษาที่ได้ขึ้นทะเบียนไว้กับศูนย์ข้อมูลที่ปรึกษา สำนักงานบริหารหนี้สาธารณะกระทรวงการคลัง หรือมีหนังสือรับรองจากศูนย์ข้อมูลที่ปรึกษาตามที่กำหนดไว้ใน พ.ร.บ. การจัดซื้อจัดจ้างและการบริหารพัสดุภาครัฐ ปี 2560</a:t>
            </a:r>
          </a:p>
          <a:p>
            <a:pPr algn="l">
              <a:lnSpc>
                <a:spcPts val="2555"/>
              </a:lnSpc>
            </a:pPr>
            <a:endParaRPr lang="en-US" sz="1825" spc="182">
              <a:solidFill>
                <a:srgbClr val="000000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algn="l">
              <a:lnSpc>
                <a:spcPts val="2555"/>
              </a:lnSpc>
            </a:pPr>
            <a:r>
              <a:rPr lang="en-US" sz="1825" spc="182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     </a:t>
            </a:r>
            <a:r>
              <a:rPr lang="en-US" sz="1825" b="1" spc="182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สำหรับ บริษัท อินเด็กซ์ อินเตอร์เนชั่นแนล กรุ๊ป จำกัด (มหาชน) บริษัทได้ขึ้นทะเบียนไว้กับศูนย์ข้อมูลที่ปรึกษา กระทรวงการคลังในสาขาการเกษตรและการพัฒนาชนบท (AG), สาขาอุตสาหกรรมก่อสร้าง (BU), สาขาพลังงาน (EG), สาขาการคมนาคมขนส่ง (TR), และสาขาการพัฒนาเมือง (UD)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9795" y="2473902"/>
            <a:ext cx="5830522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spc="126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ข้อมูลที่ปรึกษาวิศวกรรม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37" name="Group 37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3" name="Freeform 43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45" name="Group 45"/>
          <p:cNvGrpSpPr/>
          <p:nvPr/>
        </p:nvGrpSpPr>
        <p:grpSpPr>
          <a:xfrm>
            <a:off x="15205710" y="9261739"/>
            <a:ext cx="3830130" cy="1025261"/>
            <a:chOff x="0" y="0"/>
            <a:chExt cx="5106840" cy="1367014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5106840" cy="1367014"/>
              <a:chOff x="0" y="0"/>
              <a:chExt cx="1151341" cy="308194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151341" cy="308194"/>
              </a:xfrm>
              <a:custGeom>
                <a:avLst/>
                <a:gdLst/>
                <a:ahLst/>
                <a:cxnLst/>
                <a:rect l="l" t="t" r="r" b="b"/>
                <a:pathLst>
                  <a:path w="1151341" h="308194">
                    <a:moveTo>
                      <a:pt x="203200" y="0"/>
                    </a:moveTo>
                    <a:lnTo>
                      <a:pt x="1151341" y="0"/>
                    </a:lnTo>
                    <a:lnTo>
                      <a:pt x="948141" y="308194"/>
                    </a:lnTo>
                    <a:lnTo>
                      <a:pt x="0" y="3081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2372A"/>
                </a:solidFill>
                <a:prstDash val="solid"/>
                <a:miter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101600" y="-76200"/>
                <a:ext cx="948141" cy="384394"/>
              </a:xfrm>
              <a:prstGeom prst="rect">
                <a:avLst/>
              </a:prstGeom>
            </p:spPr>
            <p:txBody>
              <a:bodyPr lIns="43062" tIns="43062" rIns="43062" bIns="430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9" name="Freeform 49"/>
            <p:cNvSpPr/>
            <p:nvPr/>
          </p:nvSpPr>
          <p:spPr>
            <a:xfrm>
              <a:off x="947198" y="254209"/>
              <a:ext cx="1659703" cy="858597"/>
            </a:xfrm>
            <a:custGeom>
              <a:avLst/>
              <a:gdLst/>
              <a:ahLst/>
              <a:cxnLst/>
              <a:rect l="l" t="t" r="r" b="b"/>
              <a:pathLst>
                <a:path w="1659703" h="858597">
                  <a:moveTo>
                    <a:pt x="0" y="0"/>
                  </a:moveTo>
                  <a:lnTo>
                    <a:pt x="1659703" y="0"/>
                  </a:lnTo>
                  <a:lnTo>
                    <a:pt x="1659703" y="858597"/>
                  </a:lnTo>
                  <a:lnTo>
                    <a:pt x="0" y="858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46361" r="-300" b="-47523"/>
              </a:stretch>
            </a:blipFill>
          </p:spPr>
        </p:sp>
        <p:grpSp>
          <p:nvGrpSpPr>
            <p:cNvPr id="50" name="Group 50"/>
            <p:cNvGrpSpPr/>
            <p:nvPr/>
          </p:nvGrpSpPr>
          <p:grpSpPr>
            <a:xfrm>
              <a:off x="2738120" y="172287"/>
              <a:ext cx="1146037" cy="1006362"/>
              <a:chOff x="0" y="0"/>
              <a:chExt cx="812800" cy="713738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812800" cy="71373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3738">
                    <a:moveTo>
                      <a:pt x="406400" y="0"/>
                    </a:moveTo>
                    <a:cubicBezTo>
                      <a:pt x="181951" y="0"/>
                      <a:pt x="0" y="159776"/>
                      <a:pt x="0" y="356869"/>
                    </a:cubicBezTo>
                    <a:cubicBezTo>
                      <a:pt x="0" y="553963"/>
                      <a:pt x="181951" y="713738"/>
                      <a:pt x="406400" y="713738"/>
                    </a:cubicBezTo>
                    <a:cubicBezTo>
                      <a:pt x="630849" y="713738"/>
                      <a:pt x="812800" y="553963"/>
                      <a:pt x="812800" y="356869"/>
                    </a:cubicBezTo>
                    <a:cubicBezTo>
                      <a:pt x="812800" y="15977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76200" y="-28337"/>
                <a:ext cx="660400" cy="675162"/>
              </a:xfrm>
              <a:prstGeom prst="rect">
                <a:avLst/>
              </a:prstGeom>
            </p:spPr>
            <p:txBody>
              <a:bodyPr lIns="7422" tIns="7422" rIns="7422" bIns="7422" rtlCol="0" anchor="ctr"/>
              <a:lstStyle/>
              <a:p>
                <a:pPr algn="ctr">
                  <a:lnSpc>
                    <a:spcPts val="3319"/>
                  </a:lnSpc>
                </a:pPr>
                <a:endParaRPr/>
              </a:p>
            </p:txBody>
          </p:sp>
        </p:grpSp>
        <p:sp>
          <p:nvSpPr>
            <p:cNvPr id="53" name="Freeform 53"/>
            <p:cNvSpPr/>
            <p:nvPr/>
          </p:nvSpPr>
          <p:spPr>
            <a:xfrm>
              <a:off x="2788330" y="209767"/>
              <a:ext cx="1095828" cy="984960"/>
            </a:xfrm>
            <a:custGeom>
              <a:avLst/>
              <a:gdLst/>
              <a:ahLst/>
              <a:cxnLst/>
              <a:rect l="l" t="t" r="r" b="b"/>
              <a:pathLst>
                <a:path w="1095828" h="984960">
                  <a:moveTo>
                    <a:pt x="0" y="0"/>
                  </a:moveTo>
                  <a:lnTo>
                    <a:pt x="1095827" y="0"/>
                  </a:lnTo>
                  <a:lnTo>
                    <a:pt x="1095827" y="984961"/>
                  </a:lnTo>
                  <a:lnTo>
                    <a:pt x="0" y="984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6921" r="-513" b="-4906"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2475870" y="5222829"/>
            <a:ext cx="15030614" cy="14142808"/>
            <a:chOff x="0" y="0"/>
            <a:chExt cx="3958680" cy="37248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58680" cy="3724855"/>
            </a:xfrm>
            <a:custGeom>
              <a:avLst/>
              <a:gdLst/>
              <a:ahLst/>
              <a:cxnLst/>
              <a:rect l="l" t="t" r="r" b="b"/>
              <a:pathLst>
                <a:path w="3958680" h="3724855">
                  <a:moveTo>
                    <a:pt x="0" y="0"/>
                  </a:moveTo>
                  <a:lnTo>
                    <a:pt x="3958680" y="0"/>
                  </a:lnTo>
                  <a:lnTo>
                    <a:pt x="3958680" y="3724855"/>
                  </a:lnTo>
                  <a:lnTo>
                    <a:pt x="0" y="3724855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3958680" cy="3801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1167206" y="-7071404"/>
            <a:ext cx="15030614" cy="14142808"/>
            <a:chOff x="0" y="0"/>
            <a:chExt cx="3958680" cy="37248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58680" cy="3724855"/>
            </a:xfrm>
            <a:custGeom>
              <a:avLst/>
              <a:gdLst/>
              <a:ahLst/>
              <a:cxnLst/>
              <a:rect l="l" t="t" r="r" b="b"/>
              <a:pathLst>
                <a:path w="3958680" h="3724855">
                  <a:moveTo>
                    <a:pt x="0" y="0"/>
                  </a:moveTo>
                  <a:lnTo>
                    <a:pt x="3958680" y="0"/>
                  </a:lnTo>
                  <a:lnTo>
                    <a:pt x="3958680" y="3724855"/>
                  </a:lnTo>
                  <a:lnTo>
                    <a:pt x="0" y="3724855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3958680" cy="3801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140044" y="-508588"/>
            <a:ext cx="4641714" cy="8920061"/>
          </a:xfrm>
          <a:custGeom>
            <a:avLst/>
            <a:gdLst/>
            <a:ahLst/>
            <a:cxnLst/>
            <a:rect l="l" t="t" r="r" b="b"/>
            <a:pathLst>
              <a:path w="4641714" h="8920061">
                <a:moveTo>
                  <a:pt x="0" y="0"/>
                </a:moveTo>
                <a:lnTo>
                  <a:pt x="4641714" y="0"/>
                </a:lnTo>
                <a:lnTo>
                  <a:pt x="4641714" y="8920061"/>
                </a:lnTo>
                <a:lnTo>
                  <a:pt x="0" y="8920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811508" y="819735"/>
            <a:ext cx="12748304" cy="1423554"/>
            <a:chOff x="0" y="0"/>
            <a:chExt cx="1920969" cy="2145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20969" cy="214507"/>
            </a:xfrm>
            <a:custGeom>
              <a:avLst/>
              <a:gdLst/>
              <a:ahLst/>
              <a:cxnLst/>
              <a:rect l="l" t="t" r="r" b="b"/>
              <a:pathLst>
                <a:path w="1920969" h="214507">
                  <a:moveTo>
                    <a:pt x="203200" y="0"/>
                  </a:moveTo>
                  <a:lnTo>
                    <a:pt x="1920969" y="0"/>
                  </a:lnTo>
                  <a:lnTo>
                    <a:pt x="1717769" y="214507"/>
                  </a:lnTo>
                  <a:lnTo>
                    <a:pt x="0" y="21450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FAD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01600" y="-76200"/>
              <a:ext cx="1717769" cy="290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4585571" y="3506113"/>
            <a:ext cx="4641714" cy="8920061"/>
          </a:xfrm>
          <a:custGeom>
            <a:avLst/>
            <a:gdLst/>
            <a:ahLst/>
            <a:cxnLst/>
            <a:rect l="l" t="t" r="r" b="b"/>
            <a:pathLst>
              <a:path w="4641714" h="8920061">
                <a:moveTo>
                  <a:pt x="0" y="0"/>
                </a:moveTo>
                <a:lnTo>
                  <a:pt x="4641714" y="0"/>
                </a:lnTo>
                <a:lnTo>
                  <a:pt x="4641714" y="8920061"/>
                </a:lnTo>
                <a:lnTo>
                  <a:pt x="0" y="8920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872024" y="3861848"/>
            <a:ext cx="3367413" cy="2950299"/>
            <a:chOff x="0" y="0"/>
            <a:chExt cx="4489885" cy="3933733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2609689"/>
              <a:ext cx="4489885" cy="1324044"/>
              <a:chOff x="0" y="0"/>
              <a:chExt cx="1877038" cy="55352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877038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1877038" h="553529">
                    <a:moveTo>
                      <a:pt x="118322" y="0"/>
                    </a:moveTo>
                    <a:lnTo>
                      <a:pt x="1758716" y="0"/>
                    </a:lnTo>
                    <a:cubicBezTo>
                      <a:pt x="1790097" y="0"/>
                      <a:pt x="1820192" y="12466"/>
                      <a:pt x="1842382" y="34656"/>
                    </a:cubicBezTo>
                    <a:cubicBezTo>
                      <a:pt x="1864572" y="56846"/>
                      <a:pt x="1877038" y="86941"/>
                      <a:pt x="1877038" y="118322"/>
                    </a:cubicBezTo>
                    <a:lnTo>
                      <a:pt x="1877038" y="435206"/>
                    </a:lnTo>
                    <a:cubicBezTo>
                      <a:pt x="1877038" y="500554"/>
                      <a:pt x="1824063" y="553529"/>
                      <a:pt x="1758716" y="553529"/>
                    </a:cubicBezTo>
                    <a:lnTo>
                      <a:pt x="118322" y="553529"/>
                    </a:lnTo>
                    <a:cubicBezTo>
                      <a:pt x="86941" y="553529"/>
                      <a:pt x="56846" y="541063"/>
                      <a:pt x="34656" y="518873"/>
                    </a:cubicBezTo>
                    <a:cubicBezTo>
                      <a:pt x="12466" y="496683"/>
                      <a:pt x="0" y="466588"/>
                      <a:pt x="0" y="435206"/>
                    </a:cubicBezTo>
                    <a:lnTo>
                      <a:pt x="0" y="118322"/>
                    </a:lnTo>
                    <a:cubicBezTo>
                      <a:pt x="0" y="86941"/>
                      <a:pt x="12466" y="56846"/>
                      <a:pt x="34656" y="34656"/>
                    </a:cubicBezTo>
                    <a:cubicBezTo>
                      <a:pt x="56846" y="12466"/>
                      <a:pt x="86941" y="0"/>
                      <a:pt x="118322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76200"/>
                <a:ext cx="1877038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873027" y="0"/>
              <a:ext cx="2743831" cy="274383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b="-16666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44239" y="2770143"/>
              <a:ext cx="4201406" cy="965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1"/>
                </a:lnSpc>
              </a:pPr>
              <a:r>
                <a:rPr lang="en-US" sz="1542" spc="154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นายสุชาติ เกตุจินากูล</a:t>
              </a:r>
            </a:p>
            <a:p>
              <a:pPr algn="ctr">
                <a:lnSpc>
                  <a:spcPts val="1851"/>
                </a:lnSpc>
              </a:pPr>
              <a:r>
                <a:rPr lang="en-US" sz="1542" spc="154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สามัญวิศวกร สาขาวิศวกรรมโยธา เลขทะเบียน สย.2648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811526" y="3668350"/>
            <a:ext cx="3376193" cy="2950299"/>
            <a:chOff x="0" y="0"/>
            <a:chExt cx="4501590" cy="3933733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2609689"/>
              <a:ext cx="4501590" cy="1324044"/>
              <a:chOff x="0" y="0"/>
              <a:chExt cx="1881932" cy="55352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881932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1881932" h="553529">
                    <a:moveTo>
                      <a:pt x="118015" y="0"/>
                    </a:moveTo>
                    <a:lnTo>
                      <a:pt x="1763917" y="0"/>
                    </a:lnTo>
                    <a:cubicBezTo>
                      <a:pt x="1829095" y="0"/>
                      <a:pt x="1881932" y="52837"/>
                      <a:pt x="1881932" y="118015"/>
                    </a:cubicBezTo>
                    <a:lnTo>
                      <a:pt x="1881932" y="435514"/>
                    </a:lnTo>
                    <a:cubicBezTo>
                      <a:pt x="1881932" y="500692"/>
                      <a:pt x="1829095" y="553529"/>
                      <a:pt x="1763917" y="553529"/>
                    </a:cubicBezTo>
                    <a:lnTo>
                      <a:pt x="118015" y="553529"/>
                    </a:lnTo>
                    <a:cubicBezTo>
                      <a:pt x="52837" y="553529"/>
                      <a:pt x="0" y="500692"/>
                      <a:pt x="0" y="435514"/>
                    </a:cubicBezTo>
                    <a:lnTo>
                      <a:pt x="0" y="118015"/>
                    </a:lnTo>
                    <a:cubicBezTo>
                      <a:pt x="0" y="52837"/>
                      <a:pt x="52837" y="0"/>
                      <a:pt x="118015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76200"/>
                <a:ext cx="1881932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878880" y="0"/>
              <a:ext cx="2743831" cy="274383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b="-16666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138425" y="2809465"/>
              <a:ext cx="4224740" cy="9555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9"/>
                </a:lnSpc>
              </a:pPr>
              <a:r>
                <a:rPr lang="en-US" sz="1574" spc="157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นายธวัช เบญจพลชัย</a:t>
              </a:r>
            </a:p>
            <a:p>
              <a:pPr algn="ctr">
                <a:lnSpc>
                  <a:spcPts val="1889"/>
                </a:lnSpc>
              </a:pPr>
              <a:r>
                <a:rPr lang="en-US" sz="1574" spc="157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สามัญวิศวกร สาขาวิศวกรรมโยธา</a:t>
              </a:r>
            </a:p>
            <a:p>
              <a:pPr algn="ctr">
                <a:lnSpc>
                  <a:spcPts val="1889"/>
                </a:lnSpc>
              </a:pPr>
              <a:r>
                <a:rPr lang="en-US" sz="1574" spc="157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สย.4253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28" name="Group 28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2995967" y="6903859"/>
            <a:ext cx="3244336" cy="2950299"/>
            <a:chOff x="0" y="0"/>
            <a:chExt cx="4325781" cy="3933733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2609689"/>
              <a:ext cx="4325781" cy="1324044"/>
              <a:chOff x="0" y="0"/>
              <a:chExt cx="1808433" cy="553529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808433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1808433" h="553529">
                    <a:moveTo>
                      <a:pt x="122811" y="0"/>
                    </a:moveTo>
                    <a:lnTo>
                      <a:pt x="1685622" y="0"/>
                    </a:lnTo>
                    <a:cubicBezTo>
                      <a:pt x="1718194" y="0"/>
                      <a:pt x="1749431" y="12939"/>
                      <a:pt x="1772463" y="35970"/>
                    </a:cubicBezTo>
                    <a:cubicBezTo>
                      <a:pt x="1795494" y="59002"/>
                      <a:pt x="1808433" y="90239"/>
                      <a:pt x="1808433" y="122811"/>
                    </a:cubicBezTo>
                    <a:lnTo>
                      <a:pt x="1808433" y="430718"/>
                    </a:lnTo>
                    <a:cubicBezTo>
                      <a:pt x="1808433" y="498544"/>
                      <a:pt x="1753449" y="553529"/>
                      <a:pt x="1685622" y="553529"/>
                    </a:cubicBezTo>
                    <a:lnTo>
                      <a:pt x="122811" y="553529"/>
                    </a:lnTo>
                    <a:cubicBezTo>
                      <a:pt x="90239" y="553529"/>
                      <a:pt x="59002" y="540590"/>
                      <a:pt x="35970" y="517558"/>
                    </a:cubicBezTo>
                    <a:cubicBezTo>
                      <a:pt x="12939" y="494527"/>
                      <a:pt x="0" y="463289"/>
                      <a:pt x="0" y="430718"/>
                    </a:cubicBezTo>
                    <a:lnTo>
                      <a:pt x="0" y="122811"/>
                    </a:lnTo>
                    <a:cubicBezTo>
                      <a:pt x="0" y="90239"/>
                      <a:pt x="12939" y="59002"/>
                      <a:pt x="35970" y="35970"/>
                    </a:cubicBezTo>
                    <a:cubicBezTo>
                      <a:pt x="59002" y="12939"/>
                      <a:pt x="90239" y="0"/>
                      <a:pt x="122811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76200"/>
                <a:ext cx="1808433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693600" y="0"/>
              <a:ext cx="2743831" cy="2743831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363" b="-20325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42" name="TextBox 42"/>
            <p:cNvSpPr txBox="1"/>
            <p:nvPr/>
          </p:nvSpPr>
          <p:spPr>
            <a:xfrm>
              <a:off x="128408" y="2782351"/>
              <a:ext cx="3874215" cy="965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6"/>
                </a:lnSpc>
              </a:pPr>
              <a:r>
                <a:rPr lang="en-US" sz="1564" spc="15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นางสาวดาผกา คุ้มภัย</a:t>
              </a:r>
            </a:p>
            <a:p>
              <a:pPr algn="ctr">
                <a:lnSpc>
                  <a:spcPts val="1876"/>
                </a:lnSpc>
              </a:pPr>
              <a:r>
                <a:rPr lang="en-US" sz="1564" spc="15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ภาคีวิศวกรสาขาวิศวกรรมโยธา</a:t>
              </a:r>
            </a:p>
            <a:p>
              <a:pPr algn="ctr">
                <a:lnSpc>
                  <a:spcPts val="1876"/>
                </a:lnSpc>
              </a:pPr>
              <a:r>
                <a:rPr lang="en-US" sz="1564" spc="15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ภย.65987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428984" y="6935972"/>
            <a:ext cx="3513351" cy="2950299"/>
            <a:chOff x="0" y="0"/>
            <a:chExt cx="4684468" cy="3933733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2609689"/>
              <a:ext cx="4684468" cy="1324044"/>
              <a:chOff x="0" y="0"/>
              <a:chExt cx="1958385" cy="553529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958386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1958386" h="553529">
                    <a:moveTo>
                      <a:pt x="113407" y="0"/>
                    </a:moveTo>
                    <a:lnTo>
                      <a:pt x="1844978" y="0"/>
                    </a:lnTo>
                    <a:cubicBezTo>
                      <a:pt x="1907611" y="0"/>
                      <a:pt x="1958386" y="50774"/>
                      <a:pt x="1958386" y="113407"/>
                    </a:cubicBezTo>
                    <a:lnTo>
                      <a:pt x="1958386" y="440121"/>
                    </a:lnTo>
                    <a:cubicBezTo>
                      <a:pt x="1958386" y="502755"/>
                      <a:pt x="1907611" y="553529"/>
                      <a:pt x="1844978" y="553529"/>
                    </a:cubicBezTo>
                    <a:lnTo>
                      <a:pt x="113407" y="553529"/>
                    </a:lnTo>
                    <a:cubicBezTo>
                      <a:pt x="83330" y="553529"/>
                      <a:pt x="54484" y="541581"/>
                      <a:pt x="33216" y="520313"/>
                    </a:cubicBezTo>
                    <a:cubicBezTo>
                      <a:pt x="11948" y="499044"/>
                      <a:pt x="0" y="470199"/>
                      <a:pt x="0" y="440121"/>
                    </a:cubicBezTo>
                    <a:lnTo>
                      <a:pt x="0" y="113407"/>
                    </a:lnTo>
                    <a:cubicBezTo>
                      <a:pt x="0" y="50774"/>
                      <a:pt x="50774" y="0"/>
                      <a:pt x="113407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76200"/>
                <a:ext cx="1958385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970318" y="0"/>
              <a:ext cx="2743831" cy="2743831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b="-18067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49" name="TextBox 49"/>
            <p:cNvSpPr txBox="1"/>
            <p:nvPr/>
          </p:nvSpPr>
          <p:spPr>
            <a:xfrm>
              <a:off x="58433" y="2799940"/>
              <a:ext cx="4567602" cy="1036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3"/>
                </a:lnSpc>
              </a:pPr>
              <a:r>
                <a:rPr lang="en-US" sz="1669" spc="16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นางสาวนงพร กุระพอง</a:t>
              </a:r>
            </a:p>
            <a:p>
              <a:pPr algn="ctr">
                <a:lnSpc>
                  <a:spcPts val="2003"/>
                </a:lnSpc>
              </a:pPr>
              <a:r>
                <a:rPr lang="en-US" sz="1669" spc="16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สาขาวิศวกรรมโยธา</a:t>
              </a:r>
            </a:p>
            <a:p>
              <a:pPr algn="ctr">
                <a:lnSpc>
                  <a:spcPts val="2003"/>
                </a:lnSpc>
              </a:pPr>
              <a:r>
                <a:rPr lang="en-US" sz="1669" spc="16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ภย.97389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628087" y="6903859"/>
            <a:ext cx="3743070" cy="2950299"/>
            <a:chOff x="0" y="0"/>
            <a:chExt cx="4990761" cy="3933733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2609689"/>
              <a:ext cx="4990761" cy="1324044"/>
              <a:chOff x="0" y="0"/>
              <a:chExt cx="2086434" cy="553529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2086434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086434" h="553529">
                    <a:moveTo>
                      <a:pt x="106447" y="0"/>
                    </a:moveTo>
                    <a:lnTo>
                      <a:pt x="1979987" y="0"/>
                    </a:lnTo>
                    <a:cubicBezTo>
                      <a:pt x="2038776" y="0"/>
                      <a:pt x="2086434" y="47658"/>
                      <a:pt x="2086434" y="106447"/>
                    </a:cubicBezTo>
                    <a:lnTo>
                      <a:pt x="2086434" y="447081"/>
                    </a:lnTo>
                    <a:cubicBezTo>
                      <a:pt x="2086434" y="505871"/>
                      <a:pt x="2038776" y="553529"/>
                      <a:pt x="1979987" y="553529"/>
                    </a:cubicBezTo>
                    <a:lnTo>
                      <a:pt x="106447" y="553529"/>
                    </a:lnTo>
                    <a:cubicBezTo>
                      <a:pt x="78216" y="553529"/>
                      <a:pt x="51140" y="542314"/>
                      <a:pt x="31178" y="522351"/>
                    </a:cubicBezTo>
                    <a:cubicBezTo>
                      <a:pt x="11215" y="502388"/>
                      <a:pt x="0" y="475313"/>
                      <a:pt x="0" y="447081"/>
                    </a:cubicBezTo>
                    <a:lnTo>
                      <a:pt x="0" y="106447"/>
                    </a:lnTo>
                    <a:cubicBezTo>
                      <a:pt x="0" y="78216"/>
                      <a:pt x="11215" y="51140"/>
                      <a:pt x="31178" y="31178"/>
                    </a:cubicBezTo>
                    <a:cubicBezTo>
                      <a:pt x="51140" y="11215"/>
                      <a:pt x="78216" y="0"/>
                      <a:pt x="106447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76200"/>
                <a:ext cx="2086434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1123465" y="0"/>
              <a:ext cx="2743831" cy="2743831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b="-16412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56" name="TextBox 56"/>
            <p:cNvSpPr txBox="1"/>
            <p:nvPr/>
          </p:nvSpPr>
          <p:spPr>
            <a:xfrm>
              <a:off x="244004" y="2800802"/>
              <a:ext cx="4502753" cy="1036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3"/>
                </a:lnSpc>
              </a:pPr>
              <a:r>
                <a:rPr lang="en-US" sz="1669" spc="16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นายวิศรุต แก้วชื่น</a:t>
              </a:r>
            </a:p>
            <a:p>
              <a:pPr algn="ctr">
                <a:lnSpc>
                  <a:spcPts val="2003"/>
                </a:lnSpc>
              </a:pPr>
              <a:r>
                <a:rPr lang="en-US" sz="1669" spc="16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สาขาวิศวกรรมโยธา</a:t>
              </a:r>
            </a:p>
            <a:p>
              <a:pPr algn="ctr">
                <a:lnSpc>
                  <a:spcPts val="2003"/>
                </a:lnSpc>
              </a:pPr>
              <a:r>
                <a:rPr lang="en-US" sz="1669" spc="16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ภย.75415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2530135" y="3861848"/>
            <a:ext cx="3306713" cy="2950299"/>
            <a:chOff x="0" y="0"/>
            <a:chExt cx="4408950" cy="3933733"/>
          </a:xfrm>
        </p:grpSpPr>
        <p:grpSp>
          <p:nvGrpSpPr>
            <p:cNvPr id="58" name="Group 58"/>
            <p:cNvGrpSpPr/>
            <p:nvPr/>
          </p:nvGrpSpPr>
          <p:grpSpPr>
            <a:xfrm>
              <a:off x="0" y="2609689"/>
              <a:ext cx="4408950" cy="1324044"/>
              <a:chOff x="0" y="0"/>
              <a:chExt cx="1843203" cy="553529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843203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1843203" h="553529">
                    <a:moveTo>
                      <a:pt x="120494" y="0"/>
                    </a:moveTo>
                    <a:lnTo>
                      <a:pt x="1722709" y="0"/>
                    </a:lnTo>
                    <a:cubicBezTo>
                      <a:pt x="1754666" y="0"/>
                      <a:pt x="1785314" y="12695"/>
                      <a:pt x="1807911" y="35292"/>
                    </a:cubicBezTo>
                    <a:cubicBezTo>
                      <a:pt x="1830508" y="57889"/>
                      <a:pt x="1843203" y="88537"/>
                      <a:pt x="1843203" y="120494"/>
                    </a:cubicBezTo>
                    <a:lnTo>
                      <a:pt x="1843203" y="433034"/>
                    </a:lnTo>
                    <a:cubicBezTo>
                      <a:pt x="1843203" y="499582"/>
                      <a:pt x="1789256" y="553529"/>
                      <a:pt x="1722709" y="553529"/>
                    </a:cubicBezTo>
                    <a:lnTo>
                      <a:pt x="120494" y="553529"/>
                    </a:lnTo>
                    <a:cubicBezTo>
                      <a:pt x="88537" y="553529"/>
                      <a:pt x="57889" y="540834"/>
                      <a:pt x="35292" y="518237"/>
                    </a:cubicBezTo>
                    <a:cubicBezTo>
                      <a:pt x="12695" y="495640"/>
                      <a:pt x="0" y="464992"/>
                      <a:pt x="0" y="433034"/>
                    </a:cubicBezTo>
                    <a:lnTo>
                      <a:pt x="0" y="120494"/>
                    </a:lnTo>
                    <a:cubicBezTo>
                      <a:pt x="0" y="88537"/>
                      <a:pt x="12695" y="57889"/>
                      <a:pt x="35292" y="35292"/>
                    </a:cubicBezTo>
                    <a:cubicBezTo>
                      <a:pt x="57889" y="12695"/>
                      <a:pt x="88537" y="0"/>
                      <a:pt x="120494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-76200"/>
                <a:ext cx="1843203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832560" y="0"/>
              <a:ext cx="2743831" cy="2743831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b="-17573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63" name="TextBox 63"/>
            <p:cNvSpPr txBox="1"/>
            <p:nvPr/>
          </p:nvSpPr>
          <p:spPr>
            <a:xfrm>
              <a:off x="267368" y="2782351"/>
              <a:ext cx="3874215" cy="965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38"/>
                </a:lnSpc>
              </a:pPr>
              <a:r>
                <a:rPr lang="en-US" sz="1532" spc="153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นายนุกูล เห็นเจริญสุข</a:t>
              </a:r>
            </a:p>
            <a:p>
              <a:pPr algn="ctr">
                <a:lnSpc>
                  <a:spcPts val="1838"/>
                </a:lnSpc>
              </a:pPr>
              <a:r>
                <a:rPr lang="en-US" sz="1532" spc="153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สาขาวิศวกรรมโยธา </a:t>
              </a:r>
            </a:p>
            <a:p>
              <a:pPr algn="ctr">
                <a:lnSpc>
                  <a:spcPts val="1838"/>
                </a:lnSpc>
              </a:pPr>
              <a:r>
                <a:rPr lang="en-US" sz="1532" spc="153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ภย.35920</a:t>
              </a:r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8686943" y="817821"/>
            <a:ext cx="947743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spc="15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วิศวกรกิจการโครงการค้าร่วม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9396380" y="1632208"/>
            <a:ext cx="6680096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6"/>
              </a:lnSpc>
            </a:pPr>
            <a:r>
              <a:rPr lang="en-US" sz="3613" b="1" spc="36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CONSORTIUM AnE - IND</a:t>
            </a:r>
          </a:p>
        </p:txBody>
      </p:sp>
      <p:grpSp>
        <p:nvGrpSpPr>
          <p:cNvPr id="66" name="Group 66"/>
          <p:cNvGrpSpPr/>
          <p:nvPr/>
        </p:nvGrpSpPr>
        <p:grpSpPr>
          <a:xfrm>
            <a:off x="-4844107" y="2615578"/>
            <a:ext cx="11088993" cy="884320"/>
            <a:chOff x="0" y="0"/>
            <a:chExt cx="14785324" cy="1179093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0"/>
              <a:ext cx="12989216" cy="1137587"/>
              <a:chOff x="0" y="0"/>
              <a:chExt cx="2449390" cy="214516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2449390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2449390" h="214516">
                    <a:moveTo>
                      <a:pt x="203200" y="0"/>
                    </a:moveTo>
                    <a:lnTo>
                      <a:pt x="2449390" y="0"/>
                    </a:lnTo>
                    <a:lnTo>
                      <a:pt x="2246190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12372A"/>
              </a:solidFill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101600" y="-76200"/>
                <a:ext cx="2246190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>
              <a:off x="12630168" y="41505"/>
              <a:ext cx="2155156" cy="1137587"/>
              <a:chOff x="0" y="0"/>
              <a:chExt cx="406400" cy="214516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406400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214516">
                    <a:moveTo>
                      <a:pt x="203200" y="0"/>
                    </a:moveTo>
                    <a:lnTo>
                      <a:pt x="406400" y="0"/>
                    </a:lnTo>
                    <a:lnTo>
                      <a:pt x="203200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436850"/>
              </a:solidFill>
            </p:spPr>
          </p:sp>
          <p:sp>
            <p:nvSpPr>
              <p:cNvPr id="72" name="TextBox 72"/>
              <p:cNvSpPr txBox="1"/>
              <p:nvPr/>
            </p:nvSpPr>
            <p:spPr>
              <a:xfrm>
                <a:off x="101600" y="-76200"/>
                <a:ext cx="203200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73" name="TextBox 73"/>
          <p:cNvSpPr txBox="1"/>
          <p:nvPr/>
        </p:nvSpPr>
        <p:spPr>
          <a:xfrm>
            <a:off x="864789" y="2625303"/>
            <a:ext cx="3201317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200" b="1" spc="420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วิศวกรโยธา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5792" y="2547304"/>
            <a:ext cx="12098497" cy="1010407"/>
            <a:chOff x="0" y="0"/>
            <a:chExt cx="2568590" cy="2145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8590" cy="214516"/>
            </a:xfrm>
            <a:custGeom>
              <a:avLst/>
              <a:gdLst/>
              <a:ahLst/>
              <a:cxnLst/>
              <a:rect l="l" t="t" r="r" b="b"/>
              <a:pathLst>
                <a:path w="2568590" h="214516">
                  <a:moveTo>
                    <a:pt x="203200" y="0"/>
                  </a:moveTo>
                  <a:lnTo>
                    <a:pt x="2568590" y="0"/>
                  </a:lnTo>
                  <a:lnTo>
                    <a:pt x="2365390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3907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76200"/>
              <a:ext cx="2365390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0998039" y="-6924290"/>
            <a:ext cx="15030614" cy="14142808"/>
            <a:chOff x="0" y="0"/>
            <a:chExt cx="3958680" cy="37248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58680" cy="3724855"/>
            </a:xfrm>
            <a:custGeom>
              <a:avLst/>
              <a:gdLst/>
              <a:ahLst/>
              <a:cxnLst/>
              <a:rect l="l" t="t" r="r" b="b"/>
              <a:pathLst>
                <a:path w="3958680" h="3724855">
                  <a:moveTo>
                    <a:pt x="0" y="0"/>
                  </a:moveTo>
                  <a:lnTo>
                    <a:pt x="3958680" y="0"/>
                  </a:lnTo>
                  <a:lnTo>
                    <a:pt x="3958680" y="3724855"/>
                  </a:lnTo>
                  <a:lnTo>
                    <a:pt x="0" y="3724855"/>
                  </a:lnTo>
                  <a:close/>
                </a:path>
              </a:pathLst>
            </a:custGeom>
            <a:solidFill>
              <a:srgbClr val="73907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3958680" cy="3801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31476" y="2319820"/>
            <a:ext cx="9513958" cy="951395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0" y="406400"/>
                  </a:lnTo>
                  <a:lnTo>
                    <a:pt x="406400" y="812800"/>
                  </a:lnTo>
                  <a:lnTo>
                    <a:pt x="81280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/>
              <a:stretch>
                <a:fillRect l="-47084" r="-2728"/>
              </a:stretch>
            </a:blipFill>
            <a:ln w="38100" cap="sq">
              <a:solidFill>
                <a:srgbClr val="3A4D39"/>
              </a:solidFill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13140044" y="-508588"/>
            <a:ext cx="4100745" cy="7880472"/>
          </a:xfrm>
          <a:custGeom>
            <a:avLst/>
            <a:gdLst/>
            <a:ahLst/>
            <a:cxnLst/>
            <a:rect l="l" t="t" r="r" b="b"/>
            <a:pathLst>
              <a:path w="4100745" h="7880472">
                <a:moveTo>
                  <a:pt x="0" y="0"/>
                </a:moveTo>
                <a:lnTo>
                  <a:pt x="4100745" y="0"/>
                </a:lnTo>
                <a:lnTo>
                  <a:pt x="4100745" y="7880472"/>
                </a:lnTo>
                <a:lnTo>
                  <a:pt x="0" y="7880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11931476" y="7690154"/>
            <a:ext cx="4525147" cy="4525147"/>
          </a:xfrm>
          <a:prstGeom prst="line">
            <a:avLst/>
          </a:prstGeom>
          <a:ln w="38100" cap="flat">
            <a:solidFill>
              <a:srgbClr val="12372A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0298583" y="9248466"/>
            <a:ext cx="1281097" cy="422907"/>
            <a:chOff x="0" y="0"/>
            <a:chExt cx="1708130" cy="5638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08130" cy="216426"/>
            </a:xfrm>
            <a:custGeom>
              <a:avLst/>
              <a:gdLst/>
              <a:ahLst/>
              <a:cxnLst/>
              <a:rect l="l" t="t" r="r" b="b"/>
              <a:pathLst>
                <a:path w="1708130" h="216426">
                  <a:moveTo>
                    <a:pt x="0" y="0"/>
                  </a:moveTo>
                  <a:lnTo>
                    <a:pt x="1708130" y="0"/>
                  </a:lnTo>
                  <a:lnTo>
                    <a:pt x="1708130" y="216426"/>
                  </a:lnTo>
                  <a:lnTo>
                    <a:pt x="0" y="216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57762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347451"/>
              <a:ext cx="1708130" cy="216426"/>
            </a:xfrm>
            <a:custGeom>
              <a:avLst/>
              <a:gdLst/>
              <a:ahLst/>
              <a:cxnLst/>
              <a:rect l="l" t="t" r="r" b="b"/>
              <a:pathLst>
                <a:path w="1708130" h="216426">
                  <a:moveTo>
                    <a:pt x="0" y="0"/>
                  </a:moveTo>
                  <a:lnTo>
                    <a:pt x="1708130" y="0"/>
                  </a:lnTo>
                  <a:lnTo>
                    <a:pt x="1708130" y="216426"/>
                  </a:lnTo>
                  <a:lnTo>
                    <a:pt x="0" y="216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57762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047472" y="4021933"/>
            <a:ext cx="9891659" cy="4428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6"/>
              </a:lnSpc>
            </a:pPr>
            <a:r>
              <a:rPr lang="en-US" sz="2275" spc="227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    </a:t>
            </a:r>
            <a:r>
              <a:rPr lang="en-US" sz="2275" b="1" spc="227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มติที่ประชุมกรรมการสภามหาวิทยาลัย ครั้งที่ 16/2565</a:t>
            </a:r>
            <a:r>
              <a:rPr lang="en-US" sz="2275" spc="227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</a:p>
          <a:p>
            <a:pPr algn="just">
              <a:lnSpc>
                <a:spcPts val="3186"/>
              </a:lnSpc>
            </a:pPr>
            <a:r>
              <a:rPr lang="en-US" sz="2275" spc="227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    วันที่26 ธันวาคม พ.ศ. 2565 มอบให้ผู้อำนวยการสถาบันวิจัยและพัฒนาดำเนินการรวบรวม และจัดทำข้อมูลเปรียบการดำเนินการ</a:t>
            </a:r>
          </a:p>
          <a:p>
            <a:pPr algn="just">
              <a:lnSpc>
                <a:spcPts val="3186"/>
              </a:lnSpc>
            </a:pPr>
            <a:r>
              <a:rPr lang="en-US" sz="2275" spc="227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         – Smart campus RMUTL บุคคลภายนอกลงทุน</a:t>
            </a:r>
          </a:p>
          <a:p>
            <a:pPr algn="just">
              <a:lnSpc>
                <a:spcPts val="3186"/>
              </a:lnSpc>
            </a:pPr>
            <a:r>
              <a:rPr lang="en-US" sz="2275" spc="227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         – Smart campus RMUTL มหาวิทยาลัยลงทุนเอง</a:t>
            </a:r>
          </a:p>
          <a:p>
            <a:pPr algn="just">
              <a:lnSpc>
                <a:spcPts val="3186"/>
              </a:lnSpc>
            </a:pPr>
            <a:endParaRPr lang="en-US" sz="2275" spc="227">
              <a:solidFill>
                <a:srgbClr val="000000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algn="just">
              <a:lnSpc>
                <a:spcPts val="3186"/>
              </a:lnSpc>
            </a:pPr>
            <a:r>
              <a:rPr lang="en-US" sz="2275" spc="227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    </a:t>
            </a:r>
            <a:r>
              <a:rPr lang="en-US" sz="2275" b="1" spc="227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มติคณะกรรมการนโยบายการเงินและทรัพย์สิน ครั้งที่ 2/2566</a:t>
            </a:r>
            <a:r>
              <a:rPr lang="en-US" sz="2275" spc="227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</a:p>
          <a:p>
            <a:pPr algn="just">
              <a:lnSpc>
                <a:spcPts val="3186"/>
              </a:lnSpc>
            </a:pPr>
            <a:r>
              <a:rPr lang="en-US" sz="2275" spc="227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      วันที่ 23 กุมภาพันธ์ พ.ศ. 2566 เห็นสมควรรับแนวทาง Smart campus RMUTL บุคคลภายนอกลงทุน โดยมีการวิเคราะห์การลงทุน 20 ปี และเปรียบเทียบประเมินรายละเอียดของเอกชนแต่ละแห่ง โดยมีตัวชี้วัด ประกอบด้วย อัตราส่วนลด การรับประกัน อายุสัญญา และ NPV ที่ 20 ปี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7" name="Group 17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968521" y="2663127"/>
            <a:ext cx="8553927" cy="719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58"/>
              </a:lnSpc>
            </a:pPr>
            <a:r>
              <a:rPr lang="en-US" sz="3756" b="1" spc="375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INTRODUCTION / การดำเนินการ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028700" y="9459920"/>
            <a:ext cx="4645064" cy="505547"/>
            <a:chOff x="0" y="0"/>
            <a:chExt cx="6193419" cy="674062"/>
          </a:xfrm>
        </p:grpSpPr>
        <p:sp>
          <p:nvSpPr>
            <p:cNvPr id="27" name="TextBox 27"/>
            <p:cNvSpPr txBox="1"/>
            <p:nvPr/>
          </p:nvSpPr>
          <p:spPr>
            <a:xfrm>
              <a:off x="1172495" y="59748"/>
              <a:ext cx="502092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spc="200">
                  <a:solidFill>
                    <a:srgbClr val="436850"/>
                  </a:solidFill>
                  <a:latin typeface="Telegraf"/>
                  <a:ea typeface="Telegraf"/>
                  <a:cs typeface="Telegraf"/>
                  <a:sym typeface="Telegraf"/>
                </a:rPr>
                <a:t>SMART CAMPUS - RMUTL</a:t>
              </a:r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0"/>
              <a:ext cx="923373" cy="674062"/>
            </a:xfrm>
            <a:custGeom>
              <a:avLst/>
              <a:gdLst/>
              <a:ahLst/>
              <a:cxnLst/>
              <a:rect l="l" t="t" r="r" b="b"/>
              <a:pathLst>
                <a:path w="923373" h="674062">
                  <a:moveTo>
                    <a:pt x="0" y="0"/>
                  </a:moveTo>
                  <a:lnTo>
                    <a:pt x="923373" y="0"/>
                  </a:lnTo>
                  <a:lnTo>
                    <a:pt x="923373" y="674062"/>
                  </a:lnTo>
                  <a:lnTo>
                    <a:pt x="0" y="674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020931" y="545848"/>
            <a:ext cx="15030614" cy="7321600"/>
            <a:chOff x="0" y="0"/>
            <a:chExt cx="3958680" cy="19283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58680" cy="1928323"/>
            </a:xfrm>
            <a:custGeom>
              <a:avLst/>
              <a:gdLst/>
              <a:ahLst/>
              <a:cxnLst/>
              <a:rect l="l" t="t" r="r" b="b"/>
              <a:pathLst>
                <a:path w="3958680" h="1928323">
                  <a:moveTo>
                    <a:pt x="0" y="0"/>
                  </a:moveTo>
                  <a:lnTo>
                    <a:pt x="3958680" y="0"/>
                  </a:lnTo>
                  <a:lnTo>
                    <a:pt x="3958680" y="1928323"/>
                  </a:lnTo>
                  <a:lnTo>
                    <a:pt x="0" y="1928323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3958680" cy="2004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40044" y="-508588"/>
            <a:ext cx="4641714" cy="8920061"/>
          </a:xfrm>
          <a:custGeom>
            <a:avLst/>
            <a:gdLst/>
            <a:ahLst/>
            <a:cxnLst/>
            <a:rect l="l" t="t" r="r" b="b"/>
            <a:pathLst>
              <a:path w="4641714" h="8920061">
                <a:moveTo>
                  <a:pt x="0" y="0"/>
                </a:moveTo>
                <a:lnTo>
                  <a:pt x="4641714" y="0"/>
                </a:lnTo>
                <a:lnTo>
                  <a:pt x="4641714" y="8920061"/>
                </a:lnTo>
                <a:lnTo>
                  <a:pt x="0" y="8920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0" y="1394301"/>
            <a:ext cx="6540173" cy="8920061"/>
          </a:xfrm>
          <a:custGeom>
            <a:avLst/>
            <a:gdLst/>
            <a:ahLst/>
            <a:cxnLst/>
            <a:rect l="l" t="t" r="r" b="b"/>
            <a:pathLst>
              <a:path w="6540173" h="8920061">
                <a:moveTo>
                  <a:pt x="0" y="0"/>
                </a:moveTo>
                <a:lnTo>
                  <a:pt x="6540173" y="0"/>
                </a:lnTo>
                <a:lnTo>
                  <a:pt x="6540173" y="8920061"/>
                </a:lnTo>
                <a:lnTo>
                  <a:pt x="0" y="8920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449" b="-2044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249126" y="7084157"/>
            <a:ext cx="3354053" cy="2696891"/>
            <a:chOff x="0" y="0"/>
            <a:chExt cx="4472070" cy="359585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2385536"/>
              <a:ext cx="4472070" cy="1210318"/>
              <a:chOff x="0" y="0"/>
              <a:chExt cx="2045263" cy="55352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45263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045263" h="553529">
                    <a:moveTo>
                      <a:pt x="108590" y="0"/>
                    </a:moveTo>
                    <a:lnTo>
                      <a:pt x="1936673" y="0"/>
                    </a:lnTo>
                    <a:cubicBezTo>
                      <a:pt x="1965473" y="0"/>
                      <a:pt x="1993093" y="11441"/>
                      <a:pt x="2013458" y="31805"/>
                    </a:cubicBezTo>
                    <a:cubicBezTo>
                      <a:pt x="2033823" y="52170"/>
                      <a:pt x="2045263" y="79790"/>
                      <a:pt x="2045263" y="108590"/>
                    </a:cubicBezTo>
                    <a:lnTo>
                      <a:pt x="2045263" y="444939"/>
                    </a:lnTo>
                    <a:cubicBezTo>
                      <a:pt x="2045263" y="504911"/>
                      <a:pt x="1996646" y="553529"/>
                      <a:pt x="1936673" y="553529"/>
                    </a:cubicBezTo>
                    <a:lnTo>
                      <a:pt x="108590" y="553529"/>
                    </a:lnTo>
                    <a:cubicBezTo>
                      <a:pt x="79790" y="553529"/>
                      <a:pt x="52170" y="542088"/>
                      <a:pt x="31805" y="521723"/>
                    </a:cubicBezTo>
                    <a:cubicBezTo>
                      <a:pt x="11441" y="501359"/>
                      <a:pt x="0" y="473739"/>
                      <a:pt x="0" y="444939"/>
                    </a:cubicBezTo>
                    <a:lnTo>
                      <a:pt x="0" y="108590"/>
                    </a:lnTo>
                    <a:cubicBezTo>
                      <a:pt x="0" y="79790"/>
                      <a:pt x="11441" y="52170"/>
                      <a:pt x="31805" y="31805"/>
                    </a:cubicBezTo>
                    <a:cubicBezTo>
                      <a:pt x="52170" y="11441"/>
                      <a:pt x="79790" y="0"/>
                      <a:pt x="108590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76200"/>
                <a:ext cx="2045263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981957" y="0"/>
              <a:ext cx="2508157" cy="2508157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683" r="-683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241726" y="2587345"/>
              <a:ext cx="3988619" cy="778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7"/>
                </a:lnSpc>
              </a:pPr>
              <a:r>
                <a:rPr lang="en-US" sz="1272" spc="127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นางสาวณัฐธิดา ช่างสาร</a:t>
              </a:r>
            </a:p>
            <a:p>
              <a:pPr algn="ctr">
                <a:lnSpc>
                  <a:spcPts val="1527"/>
                </a:lnSpc>
              </a:pPr>
              <a:r>
                <a:rPr lang="en-US" sz="1272" spc="127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สาขาวิศวกรรมไฟฟ้าสื่อสาร</a:t>
              </a:r>
            </a:p>
            <a:p>
              <a:pPr algn="ctr">
                <a:lnSpc>
                  <a:spcPts val="1527"/>
                </a:lnSpc>
              </a:pPr>
              <a:r>
                <a:rPr lang="en-US" sz="1272" spc="127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ภฟส.15614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019235" y="7084157"/>
            <a:ext cx="3670071" cy="2696891"/>
            <a:chOff x="0" y="0"/>
            <a:chExt cx="4893428" cy="359585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2385536"/>
              <a:ext cx="4893428" cy="1210318"/>
              <a:chOff x="0" y="0"/>
              <a:chExt cx="2237968" cy="55352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237968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237968" h="553529">
                    <a:moveTo>
                      <a:pt x="99240" y="0"/>
                    </a:moveTo>
                    <a:lnTo>
                      <a:pt x="2138728" y="0"/>
                    </a:lnTo>
                    <a:cubicBezTo>
                      <a:pt x="2193537" y="0"/>
                      <a:pt x="2237968" y="44431"/>
                      <a:pt x="2237968" y="99240"/>
                    </a:cubicBezTo>
                    <a:lnTo>
                      <a:pt x="2237968" y="454289"/>
                    </a:lnTo>
                    <a:cubicBezTo>
                      <a:pt x="2237968" y="509098"/>
                      <a:pt x="2193537" y="553529"/>
                      <a:pt x="2138728" y="553529"/>
                    </a:cubicBezTo>
                    <a:lnTo>
                      <a:pt x="99240" y="553529"/>
                    </a:lnTo>
                    <a:cubicBezTo>
                      <a:pt x="44431" y="553529"/>
                      <a:pt x="0" y="509098"/>
                      <a:pt x="0" y="454289"/>
                    </a:cubicBezTo>
                    <a:lnTo>
                      <a:pt x="0" y="99240"/>
                    </a:lnTo>
                    <a:cubicBezTo>
                      <a:pt x="0" y="44431"/>
                      <a:pt x="44431" y="0"/>
                      <a:pt x="99240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76200"/>
                <a:ext cx="2237968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192636" y="0"/>
              <a:ext cx="2508157" cy="250815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b="-3389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06212" y="2565698"/>
              <a:ext cx="4281004" cy="843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43"/>
                </a:lnSpc>
              </a:pPr>
              <a:r>
                <a:rPr lang="en-US" sz="1369" spc="13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นายพิทยาธร ทองธรรมชาติ</a:t>
              </a:r>
            </a:p>
            <a:p>
              <a:pPr algn="ctr">
                <a:lnSpc>
                  <a:spcPts val="1643"/>
                </a:lnSpc>
              </a:pPr>
              <a:r>
                <a:rPr lang="en-US" sz="1369" spc="13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สาขาวิศวกรรมไฟฟ้าสื่อสาร</a:t>
              </a:r>
            </a:p>
            <a:p>
              <a:pPr algn="ctr">
                <a:lnSpc>
                  <a:spcPts val="1643"/>
                </a:lnSpc>
              </a:pPr>
              <a:r>
                <a:rPr lang="en-US" sz="1369" spc="13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ภฟส.14856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581713" y="6975950"/>
            <a:ext cx="3758377" cy="2696891"/>
            <a:chOff x="0" y="0"/>
            <a:chExt cx="5011169" cy="3595855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2385536"/>
              <a:ext cx="5011169" cy="1210318"/>
              <a:chOff x="0" y="0"/>
              <a:chExt cx="2291816" cy="55352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291816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291816" h="553529">
                    <a:moveTo>
                      <a:pt x="96908" y="0"/>
                    </a:moveTo>
                    <a:lnTo>
                      <a:pt x="2194907" y="0"/>
                    </a:lnTo>
                    <a:cubicBezTo>
                      <a:pt x="2248428" y="0"/>
                      <a:pt x="2291816" y="43387"/>
                      <a:pt x="2291816" y="96908"/>
                    </a:cubicBezTo>
                    <a:lnTo>
                      <a:pt x="2291816" y="456621"/>
                    </a:lnTo>
                    <a:cubicBezTo>
                      <a:pt x="2291816" y="510142"/>
                      <a:pt x="2248428" y="553529"/>
                      <a:pt x="2194907" y="553529"/>
                    </a:cubicBezTo>
                    <a:lnTo>
                      <a:pt x="96908" y="553529"/>
                    </a:lnTo>
                    <a:cubicBezTo>
                      <a:pt x="71206" y="553529"/>
                      <a:pt x="46557" y="543319"/>
                      <a:pt x="28384" y="525145"/>
                    </a:cubicBezTo>
                    <a:cubicBezTo>
                      <a:pt x="10210" y="506971"/>
                      <a:pt x="0" y="482322"/>
                      <a:pt x="0" y="456621"/>
                    </a:cubicBezTo>
                    <a:lnTo>
                      <a:pt x="0" y="96908"/>
                    </a:lnTo>
                    <a:cubicBezTo>
                      <a:pt x="0" y="43387"/>
                      <a:pt x="43387" y="0"/>
                      <a:pt x="96908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76200"/>
                <a:ext cx="2291816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251506" y="0"/>
              <a:ext cx="2508157" cy="250815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4293" b="-22924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166497" y="2578687"/>
              <a:ext cx="4678176" cy="950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31"/>
                </a:lnSpc>
              </a:pPr>
              <a:r>
                <a:rPr lang="en-US" sz="1526" spc="152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นายธีรเมธ อภินันทนีสถิต</a:t>
              </a:r>
            </a:p>
            <a:p>
              <a:pPr algn="ctr">
                <a:lnSpc>
                  <a:spcPts val="1831"/>
                </a:lnSpc>
              </a:pPr>
              <a:r>
                <a:rPr lang="en-US" sz="1526" spc="152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สาขาวิศวกรรมสิ่งแวดล้อม </a:t>
              </a:r>
            </a:p>
            <a:p>
              <a:pPr algn="ctr">
                <a:lnSpc>
                  <a:spcPts val="1831"/>
                </a:lnSpc>
              </a:pPr>
              <a:r>
                <a:rPr lang="en-US" sz="1526" spc="152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เลขที่ ภส.4703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29" name="Group 29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5" name="Freeform 35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729253" y="3880898"/>
            <a:ext cx="3726801" cy="2696891"/>
            <a:chOff x="0" y="0"/>
            <a:chExt cx="4969068" cy="3595855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2385536"/>
              <a:ext cx="4969068" cy="1210318"/>
              <a:chOff x="0" y="0"/>
              <a:chExt cx="2272561" cy="553529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272561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272561" h="553529">
                    <a:moveTo>
                      <a:pt x="97729" y="0"/>
                    </a:moveTo>
                    <a:lnTo>
                      <a:pt x="2174832" y="0"/>
                    </a:lnTo>
                    <a:cubicBezTo>
                      <a:pt x="2200751" y="0"/>
                      <a:pt x="2225609" y="10296"/>
                      <a:pt x="2243937" y="28624"/>
                    </a:cubicBezTo>
                    <a:cubicBezTo>
                      <a:pt x="2262265" y="46952"/>
                      <a:pt x="2272561" y="71810"/>
                      <a:pt x="2272561" y="97729"/>
                    </a:cubicBezTo>
                    <a:lnTo>
                      <a:pt x="2272561" y="455800"/>
                    </a:lnTo>
                    <a:cubicBezTo>
                      <a:pt x="2272561" y="509774"/>
                      <a:pt x="2228806" y="553529"/>
                      <a:pt x="2174832" y="553529"/>
                    </a:cubicBezTo>
                    <a:lnTo>
                      <a:pt x="97729" y="553529"/>
                    </a:lnTo>
                    <a:cubicBezTo>
                      <a:pt x="43755" y="553529"/>
                      <a:pt x="0" y="509774"/>
                      <a:pt x="0" y="455800"/>
                    </a:cubicBezTo>
                    <a:lnTo>
                      <a:pt x="0" y="97729"/>
                    </a:lnTo>
                    <a:cubicBezTo>
                      <a:pt x="0" y="43755"/>
                      <a:pt x="43755" y="0"/>
                      <a:pt x="97729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76200"/>
                <a:ext cx="2272561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230456" y="0"/>
              <a:ext cx="2508157" cy="2508157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b="-21940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43" name="TextBox 43"/>
            <p:cNvSpPr txBox="1"/>
            <p:nvPr/>
          </p:nvSpPr>
          <p:spPr>
            <a:xfrm>
              <a:off x="131412" y="2565698"/>
              <a:ext cx="4706243" cy="875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spc="14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ผู้ช่วยศาสตราจารย์ ดร. สมชัย หิรัญวโรดม</a:t>
              </a:r>
            </a:p>
            <a:p>
              <a:pPr algn="ctr">
                <a:lnSpc>
                  <a:spcPts val="1680"/>
                </a:lnSpc>
              </a:pPr>
              <a:r>
                <a:rPr lang="en-US" sz="1400" spc="14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สามัญวิศวกร สาขาวิศวกรรมไฟฟ้ากำลัง</a:t>
              </a:r>
            </a:p>
            <a:p>
              <a:pPr algn="ctr">
                <a:lnSpc>
                  <a:spcPts val="1680"/>
                </a:lnSpc>
              </a:pPr>
              <a:r>
                <a:rPr lang="en-US" sz="1400" spc="14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สฟก.2027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5143486" y="3880898"/>
            <a:ext cx="3421569" cy="2696891"/>
            <a:chOff x="0" y="0"/>
            <a:chExt cx="4562092" cy="3595855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2385536"/>
              <a:ext cx="4562092" cy="1210318"/>
              <a:chOff x="0" y="0"/>
              <a:chExt cx="2086434" cy="553529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2086434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086434" h="553529">
                    <a:moveTo>
                      <a:pt x="106447" y="0"/>
                    </a:moveTo>
                    <a:lnTo>
                      <a:pt x="1979987" y="0"/>
                    </a:lnTo>
                    <a:cubicBezTo>
                      <a:pt x="2038776" y="0"/>
                      <a:pt x="2086434" y="47658"/>
                      <a:pt x="2086434" y="106447"/>
                    </a:cubicBezTo>
                    <a:lnTo>
                      <a:pt x="2086434" y="447081"/>
                    </a:lnTo>
                    <a:cubicBezTo>
                      <a:pt x="2086434" y="505871"/>
                      <a:pt x="2038776" y="553529"/>
                      <a:pt x="1979987" y="553529"/>
                    </a:cubicBezTo>
                    <a:lnTo>
                      <a:pt x="106447" y="553529"/>
                    </a:lnTo>
                    <a:cubicBezTo>
                      <a:pt x="78216" y="553529"/>
                      <a:pt x="51140" y="542314"/>
                      <a:pt x="31178" y="522351"/>
                    </a:cubicBezTo>
                    <a:cubicBezTo>
                      <a:pt x="11215" y="502388"/>
                      <a:pt x="0" y="475313"/>
                      <a:pt x="0" y="447081"/>
                    </a:cubicBezTo>
                    <a:lnTo>
                      <a:pt x="0" y="106447"/>
                    </a:lnTo>
                    <a:cubicBezTo>
                      <a:pt x="0" y="78216"/>
                      <a:pt x="11215" y="51140"/>
                      <a:pt x="31178" y="31178"/>
                    </a:cubicBezTo>
                    <a:cubicBezTo>
                      <a:pt x="51140" y="11215"/>
                      <a:pt x="78216" y="0"/>
                      <a:pt x="106447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76200"/>
                <a:ext cx="2086434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1026967" y="0"/>
              <a:ext cx="2508157" cy="2508157"/>
              <a:chOff x="0" y="0"/>
              <a:chExt cx="812800" cy="8128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b="-22884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50" name="TextBox 50"/>
            <p:cNvSpPr txBox="1"/>
            <p:nvPr/>
          </p:nvSpPr>
          <p:spPr>
            <a:xfrm>
              <a:off x="223046" y="2566486"/>
              <a:ext cx="4116000" cy="810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6"/>
                </a:lnSpc>
              </a:pPr>
              <a:r>
                <a:rPr lang="en-US" sz="1305" spc="13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นายสิทธิชัย อ้นปั้น</a:t>
              </a:r>
            </a:p>
            <a:p>
              <a:pPr algn="ctr">
                <a:lnSpc>
                  <a:spcPts val="1566"/>
                </a:lnSpc>
              </a:pPr>
              <a:r>
                <a:rPr lang="en-US" sz="1305" spc="13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สามัญวิศวกร สาขาวิศวกรรมไฟฟ้ากำลัง</a:t>
              </a:r>
            </a:p>
            <a:p>
              <a:pPr algn="ctr">
                <a:lnSpc>
                  <a:spcPts val="1566"/>
                </a:lnSpc>
              </a:pPr>
              <a:r>
                <a:rPr lang="en-US" sz="1305" spc="13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สฟก.2214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493295" y="7084157"/>
            <a:ext cx="3885547" cy="2696891"/>
            <a:chOff x="0" y="0"/>
            <a:chExt cx="5180729" cy="3595855"/>
          </a:xfrm>
        </p:grpSpPr>
        <p:grpSp>
          <p:nvGrpSpPr>
            <p:cNvPr id="52" name="Group 52"/>
            <p:cNvGrpSpPr/>
            <p:nvPr/>
          </p:nvGrpSpPr>
          <p:grpSpPr>
            <a:xfrm>
              <a:off x="0" y="2385536"/>
              <a:ext cx="5180729" cy="1210318"/>
              <a:chOff x="0" y="0"/>
              <a:chExt cx="2369362" cy="553529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2369362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369362" h="553529">
                    <a:moveTo>
                      <a:pt x="93736" y="0"/>
                    </a:moveTo>
                    <a:lnTo>
                      <a:pt x="2275626" y="0"/>
                    </a:lnTo>
                    <a:cubicBezTo>
                      <a:pt x="2327395" y="0"/>
                      <a:pt x="2369362" y="41967"/>
                      <a:pt x="2369362" y="93736"/>
                    </a:cubicBezTo>
                    <a:lnTo>
                      <a:pt x="2369362" y="459792"/>
                    </a:lnTo>
                    <a:cubicBezTo>
                      <a:pt x="2369362" y="511562"/>
                      <a:pt x="2327395" y="553529"/>
                      <a:pt x="2275626" y="553529"/>
                    </a:cubicBezTo>
                    <a:lnTo>
                      <a:pt x="93736" y="553529"/>
                    </a:lnTo>
                    <a:cubicBezTo>
                      <a:pt x="41967" y="553529"/>
                      <a:pt x="0" y="511562"/>
                      <a:pt x="0" y="459792"/>
                    </a:cubicBezTo>
                    <a:lnTo>
                      <a:pt x="0" y="93736"/>
                    </a:lnTo>
                    <a:cubicBezTo>
                      <a:pt x="0" y="41967"/>
                      <a:pt x="41967" y="0"/>
                      <a:pt x="93736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76200"/>
                <a:ext cx="2369362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1336286" y="0"/>
              <a:ext cx="2508157" cy="2508157"/>
              <a:chOff x="0" y="0"/>
              <a:chExt cx="812800" cy="8128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b="-16927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57" name="TextBox 57"/>
            <p:cNvSpPr txBox="1"/>
            <p:nvPr/>
          </p:nvSpPr>
          <p:spPr>
            <a:xfrm>
              <a:off x="251277" y="2588212"/>
              <a:ext cx="4678176" cy="875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spc="14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ผู้ช่วยศาสตราจารย์ ดร.ณตฤณ จันทร์จำรัส</a:t>
              </a:r>
            </a:p>
            <a:p>
              <a:pPr algn="ctr">
                <a:lnSpc>
                  <a:spcPts val="1680"/>
                </a:lnSpc>
              </a:pPr>
              <a:r>
                <a:rPr lang="en-US" sz="1400" spc="14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สาขาวิศวกรรมไฟฟ้ากำลัง</a:t>
              </a:r>
            </a:p>
            <a:p>
              <a:pPr algn="ctr">
                <a:lnSpc>
                  <a:spcPts val="1680"/>
                </a:lnSpc>
              </a:pPr>
              <a:r>
                <a:rPr lang="en-US" sz="1400" spc="14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ภฟก.28929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9249126" y="3880898"/>
            <a:ext cx="3102953" cy="2696891"/>
            <a:chOff x="0" y="0"/>
            <a:chExt cx="4137271" cy="3595855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2385536"/>
              <a:ext cx="4137271" cy="1210318"/>
              <a:chOff x="0" y="0"/>
              <a:chExt cx="1892146" cy="553529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892146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1892146" h="553529">
                    <a:moveTo>
                      <a:pt x="117378" y="0"/>
                    </a:moveTo>
                    <a:lnTo>
                      <a:pt x="1774768" y="0"/>
                    </a:lnTo>
                    <a:cubicBezTo>
                      <a:pt x="1839594" y="0"/>
                      <a:pt x="1892146" y="52552"/>
                      <a:pt x="1892146" y="117378"/>
                    </a:cubicBezTo>
                    <a:lnTo>
                      <a:pt x="1892146" y="436151"/>
                    </a:lnTo>
                    <a:cubicBezTo>
                      <a:pt x="1892146" y="500977"/>
                      <a:pt x="1839594" y="553529"/>
                      <a:pt x="1774768" y="553529"/>
                    </a:cubicBezTo>
                    <a:lnTo>
                      <a:pt x="117378" y="553529"/>
                    </a:lnTo>
                    <a:cubicBezTo>
                      <a:pt x="86247" y="553529"/>
                      <a:pt x="56392" y="541162"/>
                      <a:pt x="34379" y="519150"/>
                    </a:cubicBezTo>
                    <a:cubicBezTo>
                      <a:pt x="12367" y="497137"/>
                      <a:pt x="0" y="467282"/>
                      <a:pt x="0" y="436151"/>
                    </a:cubicBezTo>
                    <a:lnTo>
                      <a:pt x="0" y="117378"/>
                    </a:lnTo>
                    <a:cubicBezTo>
                      <a:pt x="0" y="86247"/>
                      <a:pt x="12367" y="56392"/>
                      <a:pt x="34379" y="34379"/>
                    </a:cubicBezTo>
                    <a:cubicBezTo>
                      <a:pt x="56392" y="12367"/>
                      <a:pt x="86247" y="0"/>
                      <a:pt x="117378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-76200"/>
                <a:ext cx="1892146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814557" y="0"/>
              <a:ext cx="2508157" cy="2508157"/>
              <a:chOff x="0" y="0"/>
              <a:chExt cx="812800" cy="81280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b="-21090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64" name="TextBox 64"/>
            <p:cNvSpPr txBox="1"/>
            <p:nvPr/>
          </p:nvSpPr>
          <p:spPr>
            <a:xfrm>
              <a:off x="0" y="2588212"/>
              <a:ext cx="4137271" cy="843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43"/>
                </a:lnSpc>
              </a:pPr>
              <a:r>
                <a:rPr lang="en-US" sz="1369" spc="136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นายชัยพร ไทรเกตุ </a:t>
              </a:r>
            </a:p>
            <a:p>
              <a:pPr algn="ctr">
                <a:lnSpc>
                  <a:spcPts val="1643"/>
                </a:lnSpc>
              </a:pPr>
              <a:r>
                <a:rPr lang="en-US" sz="1369" spc="136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สาขาวิศวกรรมไฟฟ้ากำลัง</a:t>
              </a:r>
            </a:p>
            <a:p>
              <a:pPr algn="ctr">
                <a:lnSpc>
                  <a:spcPts val="1643"/>
                </a:lnSpc>
              </a:pPr>
              <a:r>
                <a:rPr lang="en-US" sz="1369" spc="136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ภฟก.47006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3764000" y="3880898"/>
            <a:ext cx="3393803" cy="2696891"/>
            <a:chOff x="0" y="0"/>
            <a:chExt cx="4525070" cy="3595855"/>
          </a:xfrm>
        </p:grpSpPr>
        <p:grpSp>
          <p:nvGrpSpPr>
            <p:cNvPr id="66" name="Group 66"/>
            <p:cNvGrpSpPr/>
            <p:nvPr/>
          </p:nvGrpSpPr>
          <p:grpSpPr>
            <a:xfrm>
              <a:off x="0" y="2385536"/>
              <a:ext cx="4525070" cy="1210318"/>
              <a:chOff x="0" y="0"/>
              <a:chExt cx="2069502" cy="553529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2069502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069502" h="553529">
                    <a:moveTo>
                      <a:pt x="107318" y="0"/>
                    </a:moveTo>
                    <a:lnTo>
                      <a:pt x="1962184" y="0"/>
                    </a:lnTo>
                    <a:cubicBezTo>
                      <a:pt x="2021454" y="0"/>
                      <a:pt x="2069502" y="48048"/>
                      <a:pt x="2069502" y="107318"/>
                    </a:cubicBezTo>
                    <a:lnTo>
                      <a:pt x="2069502" y="446211"/>
                    </a:lnTo>
                    <a:cubicBezTo>
                      <a:pt x="2069502" y="474673"/>
                      <a:pt x="2058196" y="501970"/>
                      <a:pt x="2038070" y="522096"/>
                    </a:cubicBezTo>
                    <a:cubicBezTo>
                      <a:pt x="2017943" y="542222"/>
                      <a:pt x="1990647" y="553529"/>
                      <a:pt x="1962184" y="553529"/>
                    </a:cubicBezTo>
                    <a:lnTo>
                      <a:pt x="107318" y="553529"/>
                    </a:lnTo>
                    <a:cubicBezTo>
                      <a:pt x="78856" y="553529"/>
                      <a:pt x="51559" y="542222"/>
                      <a:pt x="31433" y="522096"/>
                    </a:cubicBezTo>
                    <a:cubicBezTo>
                      <a:pt x="11307" y="501970"/>
                      <a:pt x="0" y="474673"/>
                      <a:pt x="0" y="446211"/>
                    </a:cubicBezTo>
                    <a:lnTo>
                      <a:pt x="0" y="107318"/>
                    </a:lnTo>
                    <a:cubicBezTo>
                      <a:pt x="0" y="78856"/>
                      <a:pt x="11307" y="51559"/>
                      <a:pt x="31433" y="31433"/>
                    </a:cubicBezTo>
                    <a:cubicBezTo>
                      <a:pt x="51559" y="11307"/>
                      <a:pt x="78856" y="0"/>
                      <a:pt x="107318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-76200"/>
                <a:ext cx="2069502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1008457" y="0"/>
              <a:ext cx="2508157" cy="2508157"/>
              <a:chOff x="0" y="0"/>
              <a:chExt cx="812800" cy="8128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-6102" t="-2555" r="-10017" b="-7041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71" name="TextBox 71"/>
            <p:cNvSpPr txBox="1"/>
            <p:nvPr/>
          </p:nvSpPr>
          <p:spPr>
            <a:xfrm>
              <a:off x="242189" y="2554755"/>
              <a:ext cx="4040691" cy="843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49"/>
                </a:lnSpc>
              </a:pPr>
              <a:r>
                <a:rPr lang="en-US" sz="1374" spc="137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ดร.สายชล จินโจ</a:t>
              </a:r>
            </a:p>
            <a:p>
              <a:pPr algn="ctr">
                <a:lnSpc>
                  <a:spcPts val="1649"/>
                </a:lnSpc>
              </a:pPr>
              <a:r>
                <a:rPr lang="en-US" sz="1374" spc="137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สาขา วิทยาการคอมพิวเตอร์</a:t>
              </a:r>
            </a:p>
            <a:p>
              <a:pPr algn="ctr">
                <a:lnSpc>
                  <a:spcPts val="1649"/>
                </a:lnSpc>
              </a:pPr>
              <a:r>
                <a:rPr lang="en-US" sz="1374" spc="137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ISO 14001 ระบบจัดการสิ่งแวดล้อม</a:t>
              </a: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7811508" y="819735"/>
            <a:ext cx="12748304" cy="1423554"/>
            <a:chOff x="0" y="0"/>
            <a:chExt cx="1920969" cy="214507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1920969" cy="214507"/>
            </a:xfrm>
            <a:custGeom>
              <a:avLst/>
              <a:gdLst/>
              <a:ahLst/>
              <a:cxnLst/>
              <a:rect l="l" t="t" r="r" b="b"/>
              <a:pathLst>
                <a:path w="1920969" h="214507">
                  <a:moveTo>
                    <a:pt x="203200" y="0"/>
                  </a:moveTo>
                  <a:lnTo>
                    <a:pt x="1920969" y="0"/>
                  </a:lnTo>
                  <a:lnTo>
                    <a:pt x="1717769" y="214507"/>
                  </a:lnTo>
                  <a:lnTo>
                    <a:pt x="0" y="21450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FAD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4" name="TextBox 74"/>
            <p:cNvSpPr txBox="1"/>
            <p:nvPr/>
          </p:nvSpPr>
          <p:spPr>
            <a:xfrm>
              <a:off x="101600" y="-76200"/>
              <a:ext cx="1717769" cy="290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5" name="TextBox 75"/>
          <p:cNvSpPr txBox="1"/>
          <p:nvPr/>
        </p:nvSpPr>
        <p:spPr>
          <a:xfrm>
            <a:off x="8686943" y="817821"/>
            <a:ext cx="947743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spc="15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วิศวกรกิจการโครงการค้าร่วม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9396380" y="1632208"/>
            <a:ext cx="6680096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6"/>
              </a:lnSpc>
            </a:pPr>
            <a:r>
              <a:rPr lang="en-US" sz="3613" b="1" spc="36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CONSORTIUM AnE - IND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12014509" y="2627657"/>
            <a:ext cx="13504240" cy="853190"/>
            <a:chOff x="0" y="0"/>
            <a:chExt cx="3395345" cy="214516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3395345" cy="214516"/>
            </a:xfrm>
            <a:custGeom>
              <a:avLst/>
              <a:gdLst/>
              <a:ahLst/>
              <a:cxnLst/>
              <a:rect l="l" t="t" r="r" b="b"/>
              <a:pathLst>
                <a:path w="3395345" h="214516">
                  <a:moveTo>
                    <a:pt x="203200" y="0"/>
                  </a:moveTo>
                  <a:lnTo>
                    <a:pt x="3395345" y="0"/>
                  </a:lnTo>
                  <a:lnTo>
                    <a:pt x="3192145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101600" y="-76200"/>
              <a:ext cx="3192145" cy="290716"/>
            </a:xfrm>
            <a:prstGeom prst="rect">
              <a:avLst/>
            </a:prstGeom>
          </p:spPr>
          <p:txBody>
            <a:bodyPr lIns="74048" tIns="74048" rIns="74048" bIns="74048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spc="189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วิ</a:t>
              </a: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-885834" y="2646707"/>
            <a:ext cx="9450888" cy="853190"/>
            <a:chOff x="0" y="0"/>
            <a:chExt cx="2376219" cy="214516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2376219" cy="214516"/>
            </a:xfrm>
            <a:custGeom>
              <a:avLst/>
              <a:gdLst/>
              <a:ahLst/>
              <a:cxnLst/>
              <a:rect l="l" t="t" r="r" b="b"/>
              <a:pathLst>
                <a:path w="2376219" h="214516">
                  <a:moveTo>
                    <a:pt x="203200" y="0"/>
                  </a:moveTo>
                  <a:lnTo>
                    <a:pt x="2376219" y="0"/>
                  </a:lnTo>
                  <a:lnTo>
                    <a:pt x="2173019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82" name="TextBox 82"/>
            <p:cNvSpPr txBox="1"/>
            <p:nvPr/>
          </p:nvSpPr>
          <p:spPr>
            <a:xfrm>
              <a:off x="101600" y="-76200"/>
              <a:ext cx="2173019" cy="290716"/>
            </a:xfrm>
            <a:prstGeom prst="rect">
              <a:avLst/>
            </a:prstGeom>
          </p:spPr>
          <p:txBody>
            <a:bodyPr lIns="74048" tIns="74048" rIns="74048" bIns="7404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3" name="TextBox 83"/>
          <p:cNvSpPr txBox="1"/>
          <p:nvPr/>
        </p:nvSpPr>
        <p:spPr>
          <a:xfrm>
            <a:off x="729253" y="2682653"/>
            <a:ext cx="836768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200" b="1" spc="420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วิศวกรไฟฟ้ากำลัง / สื่อสาร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3156249" y="2734723"/>
            <a:ext cx="8367680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spc="400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วิศกรสิิ่งแวดล้อม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349499"/>
            <a:chOff x="0" y="0"/>
            <a:chExt cx="2833290" cy="983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983704"/>
            </a:xfrm>
            <a:custGeom>
              <a:avLst/>
              <a:gdLst/>
              <a:ahLst/>
              <a:cxnLst/>
              <a:rect l="l" t="t" r="r" b="b"/>
              <a:pathLst>
                <a:path w="2833290" h="983704">
                  <a:moveTo>
                    <a:pt x="0" y="0"/>
                  </a:moveTo>
                  <a:lnTo>
                    <a:pt x="2833290" y="0"/>
                  </a:lnTo>
                  <a:lnTo>
                    <a:pt x="2833290" y="983704"/>
                  </a:lnTo>
                  <a:lnTo>
                    <a:pt x="0" y="983704"/>
                  </a:lnTo>
                  <a:close/>
                </a:path>
              </a:pathLst>
            </a:custGeom>
            <a:blipFill>
              <a:blip r:embed="rId2"/>
              <a:stretch>
                <a:fillRect t="-43053" b="-4884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2729086" y="983473"/>
            <a:ext cx="13683730" cy="1859574"/>
            <a:chOff x="0" y="0"/>
            <a:chExt cx="3603945" cy="4897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03945" cy="489764"/>
            </a:xfrm>
            <a:custGeom>
              <a:avLst/>
              <a:gdLst/>
              <a:ahLst/>
              <a:cxnLst/>
              <a:rect l="l" t="t" r="r" b="b"/>
              <a:pathLst>
                <a:path w="3603945" h="489764">
                  <a:moveTo>
                    <a:pt x="0" y="0"/>
                  </a:moveTo>
                  <a:lnTo>
                    <a:pt x="3603945" y="0"/>
                  </a:lnTo>
                  <a:lnTo>
                    <a:pt x="3603945" y="489764"/>
                  </a:lnTo>
                  <a:lnTo>
                    <a:pt x="0" y="489764"/>
                  </a:lnTo>
                  <a:close/>
                </a:path>
              </a:pathLst>
            </a:custGeom>
            <a:solidFill>
              <a:srgbClr val="12372A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603945" cy="546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923589" y="3316162"/>
            <a:ext cx="4596572" cy="6654857"/>
            <a:chOff x="0" y="0"/>
            <a:chExt cx="1047317" cy="15162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47317" cy="1516292"/>
            </a:xfrm>
            <a:custGeom>
              <a:avLst/>
              <a:gdLst/>
              <a:ahLst/>
              <a:cxnLst/>
              <a:rect l="l" t="t" r="r" b="b"/>
              <a:pathLst>
                <a:path w="1047317" h="1516292">
                  <a:moveTo>
                    <a:pt x="0" y="0"/>
                  </a:moveTo>
                  <a:lnTo>
                    <a:pt x="1047317" y="0"/>
                  </a:lnTo>
                  <a:lnTo>
                    <a:pt x="1047317" y="1516292"/>
                  </a:lnTo>
                  <a:lnTo>
                    <a:pt x="0" y="1516292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047317" cy="1573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47426" y="3024386"/>
            <a:ext cx="4641680" cy="6826269"/>
            <a:chOff x="0" y="0"/>
            <a:chExt cx="1057595" cy="15553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57595" cy="1555348"/>
            </a:xfrm>
            <a:custGeom>
              <a:avLst/>
              <a:gdLst/>
              <a:ahLst/>
              <a:cxnLst/>
              <a:rect l="l" t="t" r="r" b="b"/>
              <a:pathLst>
                <a:path w="1057595" h="1555348">
                  <a:moveTo>
                    <a:pt x="0" y="0"/>
                  </a:moveTo>
                  <a:lnTo>
                    <a:pt x="1057595" y="0"/>
                  </a:lnTo>
                  <a:lnTo>
                    <a:pt x="1057595" y="1555348"/>
                  </a:lnTo>
                  <a:lnTo>
                    <a:pt x="0" y="1555348"/>
                  </a:lnTo>
                  <a:close/>
                </a:path>
              </a:pathLst>
            </a:custGeom>
            <a:solidFill>
              <a:srgbClr val="8DAB8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057595" cy="1612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157235" y="1221113"/>
            <a:ext cx="13040608" cy="1298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00"/>
              </a:lnSpc>
            </a:pPr>
            <a:r>
              <a:rPr lang="en-US" sz="8000" b="1" spc="24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ความร่วมมือด้านเทคโนโลยี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5" name="Group 15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3568806" y="3024386"/>
            <a:ext cx="4728722" cy="6719321"/>
          </a:xfrm>
          <a:custGeom>
            <a:avLst/>
            <a:gdLst/>
            <a:ahLst/>
            <a:cxnLst/>
            <a:rect l="l" t="t" r="r" b="b"/>
            <a:pathLst>
              <a:path w="4728722" h="6719321">
                <a:moveTo>
                  <a:pt x="0" y="0"/>
                </a:moveTo>
                <a:lnTo>
                  <a:pt x="4728722" y="0"/>
                </a:lnTo>
                <a:lnTo>
                  <a:pt x="4728722" y="6719321"/>
                </a:lnTo>
                <a:lnTo>
                  <a:pt x="0" y="6719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232C11"/>
            </a:solidFill>
            <a:prstDash val="solid"/>
            <a:miter/>
          </a:ln>
        </p:spPr>
      </p:sp>
      <p:grpSp>
        <p:nvGrpSpPr>
          <p:cNvPr id="24" name="Group 24"/>
          <p:cNvGrpSpPr/>
          <p:nvPr/>
        </p:nvGrpSpPr>
        <p:grpSpPr>
          <a:xfrm>
            <a:off x="10122622" y="3305152"/>
            <a:ext cx="4596572" cy="6654857"/>
            <a:chOff x="0" y="0"/>
            <a:chExt cx="1047317" cy="15162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47317" cy="1516292"/>
            </a:xfrm>
            <a:custGeom>
              <a:avLst/>
              <a:gdLst/>
              <a:ahLst/>
              <a:cxnLst/>
              <a:rect l="l" t="t" r="r" b="b"/>
              <a:pathLst>
                <a:path w="1047317" h="1516292">
                  <a:moveTo>
                    <a:pt x="0" y="0"/>
                  </a:moveTo>
                  <a:lnTo>
                    <a:pt x="1047317" y="0"/>
                  </a:lnTo>
                  <a:lnTo>
                    <a:pt x="1047317" y="1516292"/>
                  </a:lnTo>
                  <a:lnTo>
                    <a:pt x="0" y="1516292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1047317" cy="1573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46459" y="3013376"/>
            <a:ext cx="4641680" cy="6826269"/>
            <a:chOff x="0" y="0"/>
            <a:chExt cx="1057595" cy="155534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57595" cy="1555348"/>
            </a:xfrm>
            <a:custGeom>
              <a:avLst/>
              <a:gdLst/>
              <a:ahLst/>
              <a:cxnLst/>
              <a:rect l="l" t="t" r="r" b="b"/>
              <a:pathLst>
                <a:path w="1057595" h="1555348">
                  <a:moveTo>
                    <a:pt x="0" y="0"/>
                  </a:moveTo>
                  <a:lnTo>
                    <a:pt x="1057595" y="0"/>
                  </a:lnTo>
                  <a:lnTo>
                    <a:pt x="1057595" y="1555348"/>
                  </a:lnTo>
                  <a:lnTo>
                    <a:pt x="0" y="1555348"/>
                  </a:lnTo>
                  <a:close/>
                </a:path>
              </a:pathLst>
            </a:custGeom>
            <a:solidFill>
              <a:srgbClr val="8DAB8C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1057595" cy="1612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9728680" y="3024386"/>
            <a:ext cx="4780716" cy="6719321"/>
          </a:xfrm>
          <a:custGeom>
            <a:avLst/>
            <a:gdLst/>
            <a:ahLst/>
            <a:cxnLst/>
            <a:rect l="l" t="t" r="r" b="b"/>
            <a:pathLst>
              <a:path w="4780716" h="6719321">
                <a:moveTo>
                  <a:pt x="0" y="0"/>
                </a:moveTo>
                <a:lnTo>
                  <a:pt x="4780716" y="0"/>
                </a:lnTo>
                <a:lnTo>
                  <a:pt x="4780716" y="6719321"/>
                </a:lnTo>
                <a:lnTo>
                  <a:pt x="0" y="6719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740" r="-11266" b="-5076"/>
            </a:stretch>
          </a:blipFill>
          <a:ln w="38100" cap="sq">
            <a:solidFill>
              <a:srgbClr val="232C11"/>
            </a:solidFill>
            <a:prstDash val="solid"/>
            <a:miter/>
          </a:ln>
        </p:spPr>
      </p:sp>
      <p:grpSp>
        <p:nvGrpSpPr>
          <p:cNvPr id="31" name="Group 31"/>
          <p:cNvGrpSpPr/>
          <p:nvPr/>
        </p:nvGrpSpPr>
        <p:grpSpPr>
          <a:xfrm>
            <a:off x="15205710" y="9261739"/>
            <a:ext cx="3830130" cy="1025261"/>
            <a:chOff x="0" y="0"/>
            <a:chExt cx="5106840" cy="1367014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5106840" cy="1367014"/>
              <a:chOff x="0" y="0"/>
              <a:chExt cx="1151341" cy="30819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151341" cy="308194"/>
              </a:xfrm>
              <a:custGeom>
                <a:avLst/>
                <a:gdLst/>
                <a:ahLst/>
                <a:cxnLst/>
                <a:rect l="l" t="t" r="r" b="b"/>
                <a:pathLst>
                  <a:path w="1151341" h="308194">
                    <a:moveTo>
                      <a:pt x="203200" y="0"/>
                    </a:moveTo>
                    <a:lnTo>
                      <a:pt x="1151341" y="0"/>
                    </a:lnTo>
                    <a:lnTo>
                      <a:pt x="948141" y="308194"/>
                    </a:lnTo>
                    <a:lnTo>
                      <a:pt x="0" y="3081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2372A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101600" y="-76200"/>
                <a:ext cx="948141" cy="384394"/>
              </a:xfrm>
              <a:prstGeom prst="rect">
                <a:avLst/>
              </a:prstGeom>
            </p:spPr>
            <p:txBody>
              <a:bodyPr lIns="43062" tIns="43062" rIns="43062" bIns="430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5" name="Freeform 35"/>
            <p:cNvSpPr/>
            <p:nvPr/>
          </p:nvSpPr>
          <p:spPr>
            <a:xfrm>
              <a:off x="947198" y="254209"/>
              <a:ext cx="1659703" cy="858597"/>
            </a:xfrm>
            <a:custGeom>
              <a:avLst/>
              <a:gdLst/>
              <a:ahLst/>
              <a:cxnLst/>
              <a:rect l="l" t="t" r="r" b="b"/>
              <a:pathLst>
                <a:path w="1659703" h="858597">
                  <a:moveTo>
                    <a:pt x="0" y="0"/>
                  </a:moveTo>
                  <a:lnTo>
                    <a:pt x="1659703" y="0"/>
                  </a:lnTo>
                  <a:lnTo>
                    <a:pt x="1659703" y="858597"/>
                  </a:lnTo>
                  <a:lnTo>
                    <a:pt x="0" y="858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6361" r="-300" b="-47523"/>
              </a:stretch>
            </a:blipFill>
          </p:spPr>
        </p:sp>
        <p:grpSp>
          <p:nvGrpSpPr>
            <p:cNvPr id="36" name="Group 36"/>
            <p:cNvGrpSpPr/>
            <p:nvPr/>
          </p:nvGrpSpPr>
          <p:grpSpPr>
            <a:xfrm>
              <a:off x="2738120" y="172287"/>
              <a:ext cx="1146037" cy="1006362"/>
              <a:chOff x="0" y="0"/>
              <a:chExt cx="812800" cy="71373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71373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3738">
                    <a:moveTo>
                      <a:pt x="406400" y="0"/>
                    </a:moveTo>
                    <a:cubicBezTo>
                      <a:pt x="181951" y="0"/>
                      <a:pt x="0" y="159776"/>
                      <a:pt x="0" y="356869"/>
                    </a:cubicBezTo>
                    <a:cubicBezTo>
                      <a:pt x="0" y="553963"/>
                      <a:pt x="181951" y="713738"/>
                      <a:pt x="406400" y="713738"/>
                    </a:cubicBezTo>
                    <a:cubicBezTo>
                      <a:pt x="630849" y="713738"/>
                      <a:pt x="812800" y="553963"/>
                      <a:pt x="812800" y="356869"/>
                    </a:cubicBezTo>
                    <a:cubicBezTo>
                      <a:pt x="812800" y="15977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76200" y="-28337"/>
                <a:ext cx="660400" cy="675162"/>
              </a:xfrm>
              <a:prstGeom prst="rect">
                <a:avLst/>
              </a:prstGeom>
            </p:spPr>
            <p:txBody>
              <a:bodyPr lIns="7422" tIns="7422" rIns="7422" bIns="7422" rtlCol="0" anchor="ctr"/>
              <a:lstStyle/>
              <a:p>
                <a:pPr algn="ctr">
                  <a:lnSpc>
                    <a:spcPts val="3319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2788330" y="209767"/>
              <a:ext cx="1095828" cy="984960"/>
            </a:xfrm>
            <a:custGeom>
              <a:avLst/>
              <a:gdLst/>
              <a:ahLst/>
              <a:cxnLst/>
              <a:rect l="l" t="t" r="r" b="b"/>
              <a:pathLst>
                <a:path w="1095828" h="984960">
                  <a:moveTo>
                    <a:pt x="0" y="0"/>
                  </a:moveTo>
                  <a:lnTo>
                    <a:pt x="1095827" y="0"/>
                  </a:lnTo>
                  <a:lnTo>
                    <a:pt x="1095827" y="984961"/>
                  </a:lnTo>
                  <a:lnTo>
                    <a:pt x="0" y="984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6921" r="-513" b="-4906"/>
              </a:stretch>
            </a:blipFill>
          </p:spPr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0998039" y="-6924290"/>
            <a:ext cx="15030614" cy="14142808"/>
            <a:chOff x="0" y="0"/>
            <a:chExt cx="3958680" cy="37248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58680" cy="3724855"/>
            </a:xfrm>
            <a:custGeom>
              <a:avLst/>
              <a:gdLst/>
              <a:ahLst/>
              <a:cxnLst/>
              <a:rect l="l" t="t" r="r" b="b"/>
              <a:pathLst>
                <a:path w="3958680" h="3724855">
                  <a:moveTo>
                    <a:pt x="0" y="0"/>
                  </a:moveTo>
                  <a:lnTo>
                    <a:pt x="3958680" y="0"/>
                  </a:lnTo>
                  <a:lnTo>
                    <a:pt x="3958680" y="3724855"/>
                  </a:lnTo>
                  <a:lnTo>
                    <a:pt x="0" y="3724855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3958680" cy="3801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40044" y="-508588"/>
            <a:ext cx="4100745" cy="7880472"/>
          </a:xfrm>
          <a:custGeom>
            <a:avLst/>
            <a:gdLst/>
            <a:ahLst/>
            <a:cxnLst/>
            <a:rect l="l" t="t" r="r" b="b"/>
            <a:pathLst>
              <a:path w="4100745" h="7880472">
                <a:moveTo>
                  <a:pt x="0" y="0"/>
                </a:moveTo>
                <a:lnTo>
                  <a:pt x="4100745" y="0"/>
                </a:lnTo>
                <a:lnTo>
                  <a:pt x="4100745" y="7880472"/>
                </a:lnTo>
                <a:lnTo>
                  <a:pt x="0" y="7880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198984" y="801151"/>
            <a:ext cx="13429036" cy="1010407"/>
            <a:chOff x="0" y="0"/>
            <a:chExt cx="2851072" cy="2145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51072" cy="214516"/>
            </a:xfrm>
            <a:custGeom>
              <a:avLst/>
              <a:gdLst/>
              <a:ahLst/>
              <a:cxnLst/>
              <a:rect l="l" t="t" r="r" b="b"/>
              <a:pathLst>
                <a:path w="2851072" h="214516">
                  <a:moveTo>
                    <a:pt x="203200" y="0"/>
                  </a:moveTo>
                  <a:lnTo>
                    <a:pt x="2851072" y="0"/>
                  </a:lnTo>
                  <a:lnTo>
                    <a:pt x="264787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DAB8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76200"/>
              <a:ext cx="264787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415871" y="706874"/>
            <a:ext cx="13429036" cy="1010407"/>
            <a:chOff x="0" y="0"/>
            <a:chExt cx="2851072" cy="2145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51072" cy="214516"/>
            </a:xfrm>
            <a:custGeom>
              <a:avLst/>
              <a:gdLst/>
              <a:ahLst/>
              <a:cxnLst/>
              <a:rect l="l" t="t" r="r" b="b"/>
              <a:pathLst>
                <a:path w="2851072" h="214516">
                  <a:moveTo>
                    <a:pt x="203200" y="0"/>
                  </a:moveTo>
                  <a:lnTo>
                    <a:pt x="2851072" y="0"/>
                  </a:lnTo>
                  <a:lnTo>
                    <a:pt x="264787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76200"/>
              <a:ext cx="264787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11931476" y="7690154"/>
            <a:ext cx="4525147" cy="4525147"/>
          </a:xfrm>
          <a:prstGeom prst="line">
            <a:avLst/>
          </a:prstGeom>
          <a:ln w="38100" cap="flat">
            <a:solidFill>
              <a:srgbClr val="12372A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4" name="Group 14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544658" y="3312148"/>
            <a:ext cx="16108561" cy="5722912"/>
            <a:chOff x="0" y="0"/>
            <a:chExt cx="6518592" cy="231587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518592" cy="2315869"/>
            </a:xfrm>
            <a:custGeom>
              <a:avLst/>
              <a:gdLst/>
              <a:ahLst/>
              <a:cxnLst/>
              <a:rect l="l" t="t" r="r" b="b"/>
              <a:pathLst>
                <a:path w="6518592" h="2315869">
                  <a:moveTo>
                    <a:pt x="0" y="0"/>
                  </a:moveTo>
                  <a:lnTo>
                    <a:pt x="6518592" y="0"/>
                  </a:lnTo>
                  <a:lnTo>
                    <a:pt x="6518592" y="2315869"/>
                  </a:lnTo>
                  <a:lnTo>
                    <a:pt x="0" y="2315869"/>
                  </a:lnTo>
                  <a:close/>
                </a:path>
              </a:pathLst>
            </a:custGeom>
            <a:solidFill>
              <a:srgbClr val="00251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6518592" cy="2392070"/>
            </a:xfrm>
            <a:prstGeom prst="rect">
              <a:avLst/>
            </a:prstGeom>
          </p:spPr>
          <p:txBody>
            <a:bodyPr lIns="33063" tIns="33063" rIns="33063" bIns="3306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90775" y="3102794"/>
            <a:ext cx="16124793" cy="5719302"/>
            <a:chOff x="0" y="0"/>
            <a:chExt cx="6525160" cy="231440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525161" cy="2314409"/>
            </a:xfrm>
            <a:custGeom>
              <a:avLst/>
              <a:gdLst/>
              <a:ahLst/>
              <a:cxnLst/>
              <a:rect l="l" t="t" r="r" b="b"/>
              <a:pathLst>
                <a:path w="6525161" h="2314409">
                  <a:moveTo>
                    <a:pt x="0" y="0"/>
                  </a:moveTo>
                  <a:lnTo>
                    <a:pt x="6525161" y="0"/>
                  </a:lnTo>
                  <a:lnTo>
                    <a:pt x="6525161" y="2314409"/>
                  </a:lnTo>
                  <a:lnTo>
                    <a:pt x="0" y="2314409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6525160" cy="2390609"/>
            </a:xfrm>
            <a:prstGeom prst="rect">
              <a:avLst/>
            </a:prstGeom>
          </p:spPr>
          <p:txBody>
            <a:bodyPr lIns="33063" tIns="33063" rIns="33063" bIns="3306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119099" y="2925763"/>
            <a:ext cx="16049802" cy="5717742"/>
          </a:xfrm>
          <a:custGeom>
            <a:avLst/>
            <a:gdLst/>
            <a:ahLst/>
            <a:cxnLst/>
            <a:rect l="l" t="t" r="r" b="b"/>
            <a:pathLst>
              <a:path w="16049802" h="5717742">
                <a:moveTo>
                  <a:pt x="0" y="0"/>
                </a:moveTo>
                <a:lnTo>
                  <a:pt x="16049802" y="0"/>
                </a:lnTo>
                <a:lnTo>
                  <a:pt x="16049802" y="5717742"/>
                </a:lnTo>
                <a:lnTo>
                  <a:pt x="0" y="571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9736199" y="798693"/>
            <a:ext cx="814026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200" b="1" spc="420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กำลังการติดตั้ง / กำลังการผลิต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5205710" y="9261739"/>
            <a:ext cx="3830130" cy="1025261"/>
            <a:chOff x="0" y="0"/>
            <a:chExt cx="5106840" cy="1367014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5106840" cy="1367014"/>
              <a:chOff x="0" y="0"/>
              <a:chExt cx="1151341" cy="3081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151341" cy="308194"/>
              </a:xfrm>
              <a:custGeom>
                <a:avLst/>
                <a:gdLst/>
                <a:ahLst/>
                <a:cxnLst/>
                <a:rect l="l" t="t" r="r" b="b"/>
                <a:pathLst>
                  <a:path w="1151341" h="308194">
                    <a:moveTo>
                      <a:pt x="203200" y="0"/>
                    </a:moveTo>
                    <a:lnTo>
                      <a:pt x="1151341" y="0"/>
                    </a:lnTo>
                    <a:lnTo>
                      <a:pt x="948141" y="308194"/>
                    </a:lnTo>
                    <a:lnTo>
                      <a:pt x="0" y="3081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2372A"/>
                </a:solidFill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101600" y="-76200"/>
                <a:ext cx="948141" cy="384394"/>
              </a:xfrm>
              <a:prstGeom prst="rect">
                <a:avLst/>
              </a:prstGeom>
            </p:spPr>
            <p:txBody>
              <a:bodyPr lIns="43062" tIns="43062" rIns="43062" bIns="430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947198" y="254209"/>
              <a:ext cx="1659703" cy="858597"/>
            </a:xfrm>
            <a:custGeom>
              <a:avLst/>
              <a:gdLst/>
              <a:ahLst/>
              <a:cxnLst/>
              <a:rect l="l" t="t" r="r" b="b"/>
              <a:pathLst>
                <a:path w="1659703" h="858597">
                  <a:moveTo>
                    <a:pt x="0" y="0"/>
                  </a:moveTo>
                  <a:lnTo>
                    <a:pt x="1659703" y="0"/>
                  </a:lnTo>
                  <a:lnTo>
                    <a:pt x="1659703" y="858597"/>
                  </a:lnTo>
                  <a:lnTo>
                    <a:pt x="0" y="858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6361" r="-300" b="-47523"/>
              </a:stretch>
            </a:blipFill>
          </p:spPr>
        </p:sp>
        <p:grpSp>
          <p:nvGrpSpPr>
            <p:cNvPr id="35" name="Group 35"/>
            <p:cNvGrpSpPr/>
            <p:nvPr/>
          </p:nvGrpSpPr>
          <p:grpSpPr>
            <a:xfrm>
              <a:off x="2738120" y="172287"/>
              <a:ext cx="1146037" cy="1006362"/>
              <a:chOff x="0" y="0"/>
              <a:chExt cx="812800" cy="713738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71373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3738">
                    <a:moveTo>
                      <a:pt x="406400" y="0"/>
                    </a:moveTo>
                    <a:cubicBezTo>
                      <a:pt x="181951" y="0"/>
                      <a:pt x="0" y="159776"/>
                      <a:pt x="0" y="356869"/>
                    </a:cubicBezTo>
                    <a:cubicBezTo>
                      <a:pt x="0" y="553963"/>
                      <a:pt x="181951" y="713738"/>
                      <a:pt x="406400" y="713738"/>
                    </a:cubicBezTo>
                    <a:cubicBezTo>
                      <a:pt x="630849" y="713738"/>
                      <a:pt x="812800" y="553963"/>
                      <a:pt x="812800" y="356869"/>
                    </a:cubicBezTo>
                    <a:cubicBezTo>
                      <a:pt x="812800" y="15977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28337"/>
                <a:ext cx="660400" cy="675162"/>
              </a:xfrm>
              <a:prstGeom prst="rect">
                <a:avLst/>
              </a:prstGeom>
            </p:spPr>
            <p:txBody>
              <a:bodyPr lIns="7422" tIns="7422" rIns="7422" bIns="7422" rtlCol="0" anchor="ctr"/>
              <a:lstStyle/>
              <a:p>
                <a:pPr algn="ctr">
                  <a:lnSpc>
                    <a:spcPts val="3319"/>
                  </a:lnSpc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2788330" y="209767"/>
              <a:ext cx="1095828" cy="984960"/>
            </a:xfrm>
            <a:custGeom>
              <a:avLst/>
              <a:gdLst/>
              <a:ahLst/>
              <a:cxnLst/>
              <a:rect l="l" t="t" r="r" b="b"/>
              <a:pathLst>
                <a:path w="1095828" h="984960">
                  <a:moveTo>
                    <a:pt x="0" y="0"/>
                  </a:moveTo>
                  <a:lnTo>
                    <a:pt x="1095827" y="0"/>
                  </a:lnTo>
                  <a:lnTo>
                    <a:pt x="1095827" y="984961"/>
                  </a:lnTo>
                  <a:lnTo>
                    <a:pt x="0" y="984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921" r="-513" b="-4906"/>
              </a:stretch>
            </a:blipFill>
          </p:spPr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0998039" y="-6924290"/>
            <a:ext cx="15030614" cy="14142808"/>
            <a:chOff x="0" y="0"/>
            <a:chExt cx="3958680" cy="37248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58680" cy="3724855"/>
            </a:xfrm>
            <a:custGeom>
              <a:avLst/>
              <a:gdLst/>
              <a:ahLst/>
              <a:cxnLst/>
              <a:rect l="l" t="t" r="r" b="b"/>
              <a:pathLst>
                <a:path w="3958680" h="3724855">
                  <a:moveTo>
                    <a:pt x="0" y="0"/>
                  </a:moveTo>
                  <a:lnTo>
                    <a:pt x="3958680" y="0"/>
                  </a:lnTo>
                  <a:lnTo>
                    <a:pt x="3958680" y="3724855"/>
                  </a:lnTo>
                  <a:lnTo>
                    <a:pt x="0" y="3724855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3958680" cy="3801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40044" y="-508588"/>
            <a:ext cx="4100745" cy="7880472"/>
          </a:xfrm>
          <a:custGeom>
            <a:avLst/>
            <a:gdLst/>
            <a:ahLst/>
            <a:cxnLst/>
            <a:rect l="l" t="t" r="r" b="b"/>
            <a:pathLst>
              <a:path w="4100745" h="7880472">
                <a:moveTo>
                  <a:pt x="0" y="0"/>
                </a:moveTo>
                <a:lnTo>
                  <a:pt x="4100745" y="0"/>
                </a:lnTo>
                <a:lnTo>
                  <a:pt x="4100745" y="7880472"/>
                </a:lnTo>
                <a:lnTo>
                  <a:pt x="0" y="7880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893996" y="801151"/>
            <a:ext cx="12745071" cy="1010407"/>
            <a:chOff x="0" y="0"/>
            <a:chExt cx="2705861" cy="2145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5861" cy="214516"/>
            </a:xfrm>
            <a:custGeom>
              <a:avLst/>
              <a:gdLst/>
              <a:ahLst/>
              <a:cxnLst/>
              <a:rect l="l" t="t" r="r" b="b"/>
              <a:pathLst>
                <a:path w="2705861" h="214516">
                  <a:moveTo>
                    <a:pt x="203200" y="0"/>
                  </a:moveTo>
                  <a:lnTo>
                    <a:pt x="2705861" y="0"/>
                  </a:lnTo>
                  <a:lnTo>
                    <a:pt x="2502661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DAB8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76200"/>
              <a:ext cx="2502661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099836" y="706874"/>
            <a:ext cx="12745071" cy="1010407"/>
            <a:chOff x="0" y="0"/>
            <a:chExt cx="2705861" cy="2145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5861" cy="214516"/>
            </a:xfrm>
            <a:custGeom>
              <a:avLst/>
              <a:gdLst/>
              <a:ahLst/>
              <a:cxnLst/>
              <a:rect l="l" t="t" r="r" b="b"/>
              <a:pathLst>
                <a:path w="2705861" h="214516">
                  <a:moveTo>
                    <a:pt x="203200" y="0"/>
                  </a:moveTo>
                  <a:lnTo>
                    <a:pt x="2705861" y="0"/>
                  </a:lnTo>
                  <a:lnTo>
                    <a:pt x="2502661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76200"/>
              <a:ext cx="2502661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147740" y="779643"/>
            <a:ext cx="766569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200" b="1" spc="420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การวิเคราะห์ผลประหยัด NPV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1931476" y="7690154"/>
            <a:ext cx="4525147" cy="4525147"/>
          </a:xfrm>
          <a:prstGeom prst="line">
            <a:avLst/>
          </a:prstGeom>
          <a:ln w="38100" cap="flat">
            <a:solidFill>
              <a:srgbClr val="12372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268356" y="2159282"/>
            <a:ext cx="17751287" cy="6856435"/>
          </a:xfrm>
          <a:custGeom>
            <a:avLst/>
            <a:gdLst/>
            <a:ahLst/>
            <a:cxnLst/>
            <a:rect l="l" t="t" r="r" b="b"/>
            <a:pathLst>
              <a:path w="17751287" h="6856435">
                <a:moveTo>
                  <a:pt x="0" y="0"/>
                </a:moveTo>
                <a:lnTo>
                  <a:pt x="17751288" y="0"/>
                </a:lnTo>
                <a:lnTo>
                  <a:pt x="17751288" y="6856435"/>
                </a:lnTo>
                <a:lnTo>
                  <a:pt x="0" y="6856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2519"/>
            </a:solidFill>
            <a:prstDash val="solid"/>
            <a:miter/>
          </a:ln>
        </p:spPr>
      </p:sp>
      <p:grpSp>
        <p:nvGrpSpPr>
          <p:cNvPr id="15" name="Group 15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6" name="Group 16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1510773" y="9187167"/>
            <a:ext cx="11629271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24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ผลประหยัดตลอดอายุสัญญา 20 ปี คิดเป็นเงินจำนวน 185,062,513.94 บาท</a:t>
            </a:r>
          </a:p>
          <a:p>
            <a:pPr marL="0" lvl="0" indent="0" algn="ctr">
              <a:lnSpc>
                <a:spcPts val="3359"/>
              </a:lnSpc>
            </a:pPr>
            <a:r>
              <a:rPr lang="en-US" sz="2400" b="1" spc="24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NPV = 66,374,906.89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5205710" y="9261739"/>
            <a:ext cx="3830130" cy="1025261"/>
            <a:chOff x="0" y="0"/>
            <a:chExt cx="5106840" cy="136701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106840" cy="1367014"/>
              <a:chOff x="0" y="0"/>
              <a:chExt cx="1151341" cy="30819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151341" cy="308194"/>
              </a:xfrm>
              <a:custGeom>
                <a:avLst/>
                <a:gdLst/>
                <a:ahLst/>
                <a:cxnLst/>
                <a:rect l="l" t="t" r="r" b="b"/>
                <a:pathLst>
                  <a:path w="1151341" h="308194">
                    <a:moveTo>
                      <a:pt x="203200" y="0"/>
                    </a:moveTo>
                    <a:lnTo>
                      <a:pt x="1151341" y="0"/>
                    </a:lnTo>
                    <a:lnTo>
                      <a:pt x="948141" y="308194"/>
                    </a:lnTo>
                    <a:lnTo>
                      <a:pt x="0" y="3081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2372A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101600" y="-76200"/>
                <a:ext cx="948141" cy="384394"/>
              </a:xfrm>
              <a:prstGeom prst="rect">
                <a:avLst/>
              </a:prstGeom>
            </p:spPr>
            <p:txBody>
              <a:bodyPr lIns="43062" tIns="43062" rIns="43062" bIns="430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947198" y="254209"/>
              <a:ext cx="1659703" cy="858597"/>
            </a:xfrm>
            <a:custGeom>
              <a:avLst/>
              <a:gdLst/>
              <a:ahLst/>
              <a:cxnLst/>
              <a:rect l="l" t="t" r="r" b="b"/>
              <a:pathLst>
                <a:path w="1659703" h="858597">
                  <a:moveTo>
                    <a:pt x="0" y="0"/>
                  </a:moveTo>
                  <a:lnTo>
                    <a:pt x="1659703" y="0"/>
                  </a:lnTo>
                  <a:lnTo>
                    <a:pt x="1659703" y="858597"/>
                  </a:lnTo>
                  <a:lnTo>
                    <a:pt x="0" y="858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6361" r="-300" b="-47523"/>
              </a:stretch>
            </a:blipFill>
          </p:spPr>
        </p:sp>
        <p:grpSp>
          <p:nvGrpSpPr>
            <p:cNvPr id="30" name="Group 30"/>
            <p:cNvGrpSpPr/>
            <p:nvPr/>
          </p:nvGrpSpPr>
          <p:grpSpPr>
            <a:xfrm>
              <a:off x="2738120" y="172287"/>
              <a:ext cx="1146037" cy="1006362"/>
              <a:chOff x="0" y="0"/>
              <a:chExt cx="812800" cy="71373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71373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3738">
                    <a:moveTo>
                      <a:pt x="406400" y="0"/>
                    </a:moveTo>
                    <a:cubicBezTo>
                      <a:pt x="181951" y="0"/>
                      <a:pt x="0" y="159776"/>
                      <a:pt x="0" y="356869"/>
                    </a:cubicBezTo>
                    <a:cubicBezTo>
                      <a:pt x="0" y="553963"/>
                      <a:pt x="181951" y="713738"/>
                      <a:pt x="406400" y="713738"/>
                    </a:cubicBezTo>
                    <a:cubicBezTo>
                      <a:pt x="630849" y="713738"/>
                      <a:pt x="812800" y="553963"/>
                      <a:pt x="812800" y="356869"/>
                    </a:cubicBezTo>
                    <a:cubicBezTo>
                      <a:pt x="812800" y="15977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-28337"/>
                <a:ext cx="660400" cy="675162"/>
              </a:xfrm>
              <a:prstGeom prst="rect">
                <a:avLst/>
              </a:prstGeom>
            </p:spPr>
            <p:txBody>
              <a:bodyPr lIns="7422" tIns="7422" rIns="7422" bIns="7422" rtlCol="0" anchor="ctr"/>
              <a:lstStyle/>
              <a:p>
                <a:pPr algn="ctr">
                  <a:lnSpc>
                    <a:spcPts val="331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2788330" y="209767"/>
              <a:ext cx="1095828" cy="984960"/>
            </a:xfrm>
            <a:custGeom>
              <a:avLst/>
              <a:gdLst/>
              <a:ahLst/>
              <a:cxnLst/>
              <a:rect l="l" t="t" r="r" b="b"/>
              <a:pathLst>
                <a:path w="1095828" h="984960">
                  <a:moveTo>
                    <a:pt x="0" y="0"/>
                  </a:moveTo>
                  <a:lnTo>
                    <a:pt x="1095827" y="0"/>
                  </a:lnTo>
                  <a:lnTo>
                    <a:pt x="1095827" y="984961"/>
                  </a:lnTo>
                  <a:lnTo>
                    <a:pt x="0" y="984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921" r="-513" b="-4906"/>
              </a:stretch>
            </a:blipFill>
          </p:spPr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2886387" y="2539637"/>
            <a:ext cx="12914798" cy="7577720"/>
            <a:chOff x="0" y="0"/>
            <a:chExt cx="5226184" cy="30664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226184" cy="3066448"/>
            </a:xfrm>
            <a:custGeom>
              <a:avLst/>
              <a:gdLst/>
              <a:ahLst/>
              <a:cxnLst/>
              <a:rect l="l" t="t" r="r" b="b"/>
              <a:pathLst>
                <a:path w="5226184" h="3066448">
                  <a:moveTo>
                    <a:pt x="0" y="0"/>
                  </a:moveTo>
                  <a:lnTo>
                    <a:pt x="5226184" y="0"/>
                  </a:lnTo>
                  <a:lnTo>
                    <a:pt x="5226184" y="3066448"/>
                  </a:lnTo>
                  <a:lnTo>
                    <a:pt x="0" y="3066448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5226184" cy="3142648"/>
            </a:xfrm>
            <a:prstGeom prst="rect">
              <a:avLst/>
            </a:prstGeom>
          </p:spPr>
          <p:txBody>
            <a:bodyPr lIns="33063" tIns="33063" rIns="33063" bIns="3306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372114" y="1013857"/>
            <a:ext cx="9111651" cy="1051803"/>
            <a:chOff x="0" y="0"/>
            <a:chExt cx="2399776" cy="27701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99776" cy="277018"/>
            </a:xfrm>
            <a:custGeom>
              <a:avLst/>
              <a:gdLst/>
              <a:ahLst/>
              <a:cxnLst/>
              <a:rect l="l" t="t" r="r" b="b"/>
              <a:pathLst>
                <a:path w="2399776" h="277018">
                  <a:moveTo>
                    <a:pt x="0" y="0"/>
                  </a:moveTo>
                  <a:lnTo>
                    <a:pt x="2399776" y="0"/>
                  </a:lnTo>
                  <a:lnTo>
                    <a:pt x="2399776" y="277018"/>
                  </a:lnTo>
                  <a:lnTo>
                    <a:pt x="0" y="277018"/>
                  </a:lnTo>
                  <a:close/>
                </a:path>
              </a:pathLst>
            </a:custGeom>
            <a:solidFill>
              <a:srgbClr val="00251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2399776" cy="353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219714" y="861457"/>
            <a:ext cx="9111651" cy="1051803"/>
            <a:chOff x="0" y="0"/>
            <a:chExt cx="2399776" cy="27701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99776" cy="277018"/>
            </a:xfrm>
            <a:custGeom>
              <a:avLst/>
              <a:gdLst/>
              <a:ahLst/>
              <a:cxnLst/>
              <a:rect l="l" t="t" r="r" b="b"/>
              <a:pathLst>
                <a:path w="2399776" h="277018">
                  <a:moveTo>
                    <a:pt x="0" y="0"/>
                  </a:moveTo>
                  <a:lnTo>
                    <a:pt x="2399776" y="0"/>
                  </a:lnTo>
                  <a:lnTo>
                    <a:pt x="2399776" y="277018"/>
                  </a:lnTo>
                  <a:lnTo>
                    <a:pt x="0" y="277018"/>
                  </a:lnTo>
                  <a:close/>
                </a:path>
              </a:pathLst>
            </a:custGeom>
            <a:solidFill>
              <a:srgbClr val="43685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2399776" cy="353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2484013" y="2539637"/>
            <a:ext cx="13319975" cy="7375936"/>
          </a:xfrm>
          <a:custGeom>
            <a:avLst/>
            <a:gdLst/>
            <a:ahLst/>
            <a:cxnLst/>
            <a:rect l="l" t="t" r="r" b="b"/>
            <a:pathLst>
              <a:path w="13319975" h="7375936">
                <a:moveTo>
                  <a:pt x="0" y="0"/>
                </a:moveTo>
                <a:lnTo>
                  <a:pt x="13319974" y="0"/>
                </a:lnTo>
                <a:lnTo>
                  <a:pt x="13319974" y="7375937"/>
                </a:lnTo>
                <a:lnTo>
                  <a:pt x="0" y="73759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7530150" y="941055"/>
            <a:ext cx="814026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200" b="1" spc="420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หลักการประเมิน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2886387" y="2539637"/>
            <a:ext cx="12914798" cy="7577720"/>
            <a:chOff x="0" y="0"/>
            <a:chExt cx="5226184" cy="30664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226184" cy="3066448"/>
            </a:xfrm>
            <a:custGeom>
              <a:avLst/>
              <a:gdLst/>
              <a:ahLst/>
              <a:cxnLst/>
              <a:rect l="l" t="t" r="r" b="b"/>
              <a:pathLst>
                <a:path w="5226184" h="3066448">
                  <a:moveTo>
                    <a:pt x="0" y="0"/>
                  </a:moveTo>
                  <a:lnTo>
                    <a:pt x="5226184" y="0"/>
                  </a:lnTo>
                  <a:lnTo>
                    <a:pt x="5226184" y="3066448"/>
                  </a:lnTo>
                  <a:lnTo>
                    <a:pt x="0" y="3066448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5226184" cy="3142648"/>
            </a:xfrm>
            <a:prstGeom prst="rect">
              <a:avLst/>
            </a:prstGeom>
          </p:spPr>
          <p:txBody>
            <a:bodyPr lIns="33063" tIns="33063" rIns="33063" bIns="3306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372114" y="1013857"/>
            <a:ext cx="9111651" cy="1051803"/>
            <a:chOff x="0" y="0"/>
            <a:chExt cx="2399776" cy="27701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99776" cy="277018"/>
            </a:xfrm>
            <a:custGeom>
              <a:avLst/>
              <a:gdLst/>
              <a:ahLst/>
              <a:cxnLst/>
              <a:rect l="l" t="t" r="r" b="b"/>
              <a:pathLst>
                <a:path w="2399776" h="277018">
                  <a:moveTo>
                    <a:pt x="0" y="0"/>
                  </a:moveTo>
                  <a:lnTo>
                    <a:pt x="2399776" y="0"/>
                  </a:lnTo>
                  <a:lnTo>
                    <a:pt x="2399776" y="277018"/>
                  </a:lnTo>
                  <a:lnTo>
                    <a:pt x="0" y="277018"/>
                  </a:lnTo>
                  <a:close/>
                </a:path>
              </a:pathLst>
            </a:custGeom>
            <a:solidFill>
              <a:srgbClr val="00251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2399776" cy="353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219714" y="861457"/>
            <a:ext cx="9111651" cy="1051803"/>
            <a:chOff x="0" y="0"/>
            <a:chExt cx="2399776" cy="27701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99776" cy="277018"/>
            </a:xfrm>
            <a:custGeom>
              <a:avLst/>
              <a:gdLst/>
              <a:ahLst/>
              <a:cxnLst/>
              <a:rect l="l" t="t" r="r" b="b"/>
              <a:pathLst>
                <a:path w="2399776" h="277018">
                  <a:moveTo>
                    <a:pt x="0" y="0"/>
                  </a:moveTo>
                  <a:lnTo>
                    <a:pt x="2399776" y="0"/>
                  </a:lnTo>
                  <a:lnTo>
                    <a:pt x="2399776" y="277018"/>
                  </a:lnTo>
                  <a:lnTo>
                    <a:pt x="0" y="277018"/>
                  </a:lnTo>
                  <a:close/>
                </a:path>
              </a:pathLst>
            </a:custGeom>
            <a:solidFill>
              <a:srgbClr val="43685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2399776" cy="353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2702116" y="2415295"/>
            <a:ext cx="12894931" cy="7500446"/>
          </a:xfrm>
          <a:custGeom>
            <a:avLst/>
            <a:gdLst/>
            <a:ahLst/>
            <a:cxnLst/>
            <a:rect l="l" t="t" r="r" b="b"/>
            <a:pathLst>
              <a:path w="12894931" h="7500446">
                <a:moveTo>
                  <a:pt x="0" y="0"/>
                </a:moveTo>
                <a:lnTo>
                  <a:pt x="12894930" y="0"/>
                </a:lnTo>
                <a:lnTo>
                  <a:pt x="12894930" y="7500445"/>
                </a:lnTo>
                <a:lnTo>
                  <a:pt x="0" y="75004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6" t="-446"/>
            </a:stretch>
          </a:blipFill>
          <a:ln w="38100" cap="sq">
            <a:solidFill>
              <a:srgbClr val="002519"/>
            </a:solidFill>
            <a:prstDash val="solid"/>
            <a:miter/>
          </a:ln>
        </p:spPr>
      </p:sp>
      <p:sp>
        <p:nvSpPr>
          <p:cNvPr id="28" name="TextBox 28"/>
          <p:cNvSpPr txBox="1"/>
          <p:nvPr/>
        </p:nvSpPr>
        <p:spPr>
          <a:xfrm>
            <a:off x="5705409" y="988680"/>
            <a:ext cx="814026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200" b="1" spc="420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สรุปผลประหยัดของแต่ละบริษัท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79082" y="0"/>
            <a:ext cx="9748450" cy="9568549"/>
            <a:chOff x="0" y="0"/>
            <a:chExt cx="2567493" cy="25201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67493" cy="2520112"/>
            </a:xfrm>
            <a:custGeom>
              <a:avLst/>
              <a:gdLst/>
              <a:ahLst/>
              <a:cxnLst/>
              <a:rect l="l" t="t" r="r" b="b"/>
              <a:pathLst>
                <a:path w="2567493" h="2520112">
                  <a:moveTo>
                    <a:pt x="0" y="0"/>
                  </a:moveTo>
                  <a:lnTo>
                    <a:pt x="2567493" y="0"/>
                  </a:lnTo>
                  <a:lnTo>
                    <a:pt x="2567493" y="2520112"/>
                  </a:lnTo>
                  <a:lnTo>
                    <a:pt x="0" y="2520112"/>
                  </a:lnTo>
                  <a:close/>
                </a:path>
              </a:pathLst>
            </a:custGeom>
            <a:solidFill>
              <a:srgbClr val="12372A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567493" cy="2577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0469" y="1486344"/>
            <a:ext cx="7018613" cy="7314312"/>
            <a:chOff x="0" y="0"/>
            <a:chExt cx="1087367" cy="11331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7367" cy="1133178"/>
            </a:xfrm>
            <a:custGeom>
              <a:avLst/>
              <a:gdLst/>
              <a:ahLst/>
              <a:cxnLst/>
              <a:rect l="l" t="t" r="r" b="b"/>
              <a:pathLst>
                <a:path w="1087367" h="1133178">
                  <a:moveTo>
                    <a:pt x="0" y="0"/>
                  </a:moveTo>
                  <a:lnTo>
                    <a:pt x="1087367" y="0"/>
                  </a:lnTo>
                  <a:lnTo>
                    <a:pt x="1087367" y="1133178"/>
                  </a:lnTo>
                  <a:lnTo>
                    <a:pt x="0" y="1133178"/>
                  </a:lnTo>
                  <a:close/>
                </a:path>
              </a:pathLst>
            </a:custGeom>
            <a:blipFill>
              <a:blip r:embed="rId3"/>
              <a:stretch>
                <a:fillRect l="-28062" r="-2806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8461516" y="1486344"/>
            <a:ext cx="1049293" cy="765984"/>
          </a:xfrm>
          <a:custGeom>
            <a:avLst/>
            <a:gdLst/>
            <a:ahLst/>
            <a:cxnLst/>
            <a:rect l="l" t="t" r="r" b="b"/>
            <a:pathLst>
              <a:path w="1049293" h="765984">
                <a:moveTo>
                  <a:pt x="0" y="0"/>
                </a:moveTo>
                <a:lnTo>
                  <a:pt x="1049293" y="0"/>
                </a:lnTo>
                <a:lnTo>
                  <a:pt x="1049293" y="765984"/>
                </a:lnTo>
                <a:lnTo>
                  <a:pt x="0" y="765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461516" y="3091511"/>
            <a:ext cx="8383580" cy="490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500"/>
              </a:lnSpc>
            </a:pPr>
            <a:r>
              <a:rPr lang="en-US" sz="15000" b="1" spc="45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THANK YOU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61516" y="2287740"/>
            <a:ext cx="3624386" cy="50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</a:pPr>
            <a:r>
              <a:rPr lang="en-US" sz="2400" spc="240">
                <a:solidFill>
                  <a:srgbClr val="FAFAFA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GREEN UNIVERSITY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44059" y="8475854"/>
            <a:ext cx="4101037" cy="50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840"/>
              </a:lnSpc>
            </a:pPr>
            <a:r>
              <a:rPr lang="en-US" sz="2400" spc="240">
                <a:solidFill>
                  <a:srgbClr val="FAFAFA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SMART CAMPUS - RMUTL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3" name="Group 13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349499"/>
            <a:chOff x="0" y="0"/>
            <a:chExt cx="2833290" cy="983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983704"/>
            </a:xfrm>
            <a:custGeom>
              <a:avLst/>
              <a:gdLst/>
              <a:ahLst/>
              <a:cxnLst/>
              <a:rect l="l" t="t" r="r" b="b"/>
              <a:pathLst>
                <a:path w="2833290" h="983704">
                  <a:moveTo>
                    <a:pt x="0" y="0"/>
                  </a:moveTo>
                  <a:lnTo>
                    <a:pt x="2833290" y="0"/>
                  </a:lnTo>
                  <a:lnTo>
                    <a:pt x="2833290" y="983704"/>
                  </a:lnTo>
                  <a:lnTo>
                    <a:pt x="0" y="983704"/>
                  </a:lnTo>
                  <a:close/>
                </a:path>
              </a:pathLst>
            </a:custGeom>
            <a:blipFill>
              <a:blip r:embed="rId2"/>
              <a:stretch>
                <a:fillRect t="-50710" b="-4118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80272" y="914983"/>
            <a:ext cx="16670353" cy="2413982"/>
            <a:chOff x="0" y="0"/>
            <a:chExt cx="3993720" cy="5783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93720" cy="578318"/>
            </a:xfrm>
            <a:custGeom>
              <a:avLst/>
              <a:gdLst/>
              <a:ahLst/>
              <a:cxnLst/>
              <a:rect l="l" t="t" r="r" b="b"/>
              <a:pathLst>
                <a:path w="3993720" h="578318">
                  <a:moveTo>
                    <a:pt x="0" y="0"/>
                  </a:moveTo>
                  <a:lnTo>
                    <a:pt x="3993720" y="0"/>
                  </a:lnTo>
                  <a:lnTo>
                    <a:pt x="3993720" y="578318"/>
                  </a:lnTo>
                  <a:lnTo>
                    <a:pt x="0" y="578318"/>
                  </a:lnTo>
                  <a:close/>
                </a:path>
              </a:pathLst>
            </a:custGeom>
            <a:solidFill>
              <a:srgbClr val="436850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993720" cy="635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80272" y="3528990"/>
            <a:ext cx="16670353" cy="6596223"/>
            <a:chOff x="0" y="0"/>
            <a:chExt cx="3993720" cy="15802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93720" cy="1580258"/>
            </a:xfrm>
            <a:custGeom>
              <a:avLst/>
              <a:gdLst/>
              <a:ahLst/>
              <a:cxnLst/>
              <a:rect l="l" t="t" r="r" b="b"/>
              <a:pathLst>
                <a:path w="3993720" h="1580258">
                  <a:moveTo>
                    <a:pt x="0" y="0"/>
                  </a:moveTo>
                  <a:lnTo>
                    <a:pt x="3993720" y="0"/>
                  </a:lnTo>
                  <a:lnTo>
                    <a:pt x="3993720" y="1580258"/>
                  </a:lnTo>
                  <a:lnTo>
                    <a:pt x="0" y="1580258"/>
                  </a:lnTo>
                  <a:close/>
                </a:path>
              </a:pathLst>
            </a:custGeom>
            <a:solidFill>
              <a:srgbClr val="4F6F52">
                <a:alpha val="94902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3993720" cy="1637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691799" y="971550"/>
            <a:ext cx="13040608" cy="210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0"/>
              </a:lnSpc>
            </a:pPr>
            <a:r>
              <a:rPr lang="en-US" sz="6500" b="1" spc="195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ค่าใช้จ่ายสาธารณูปโภค </a:t>
            </a:r>
          </a:p>
          <a:p>
            <a:pPr marL="0" lvl="0" indent="0" algn="ctr">
              <a:lnSpc>
                <a:spcPts val="8450"/>
              </a:lnSpc>
            </a:pPr>
            <a:r>
              <a:rPr lang="en-US" sz="6500" b="1" spc="195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มทร.ล้านนา 2559-2563</a:t>
            </a:r>
          </a:p>
        </p:txBody>
      </p:sp>
      <p:sp>
        <p:nvSpPr>
          <p:cNvPr id="11" name="AutoShape 11"/>
          <p:cNvSpPr/>
          <p:nvPr/>
        </p:nvSpPr>
        <p:spPr>
          <a:xfrm flipH="1">
            <a:off x="9615449" y="4697750"/>
            <a:ext cx="0" cy="4674267"/>
          </a:xfrm>
          <a:prstGeom prst="line">
            <a:avLst/>
          </a:prstGeom>
          <a:ln w="38100" cap="flat">
            <a:solidFill>
              <a:srgbClr val="FBFADA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3" name="Group 13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1507197" y="3722688"/>
            <a:ext cx="7401068" cy="2201607"/>
          </a:xfrm>
          <a:custGeom>
            <a:avLst/>
            <a:gdLst/>
            <a:ahLst/>
            <a:cxnLst/>
            <a:rect l="l" t="t" r="r" b="b"/>
            <a:pathLst>
              <a:path w="7401068" h="2201607">
                <a:moveTo>
                  <a:pt x="0" y="0"/>
                </a:moveTo>
                <a:lnTo>
                  <a:pt x="7401068" y="0"/>
                </a:lnTo>
                <a:lnTo>
                  <a:pt x="7401068" y="2201607"/>
                </a:lnTo>
                <a:lnTo>
                  <a:pt x="0" y="2201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25" t="-66589" r="-1521" b="-3723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07197" y="5992522"/>
            <a:ext cx="7401068" cy="3938993"/>
          </a:xfrm>
          <a:custGeom>
            <a:avLst/>
            <a:gdLst/>
            <a:ahLst/>
            <a:cxnLst/>
            <a:rect l="l" t="t" r="r" b="b"/>
            <a:pathLst>
              <a:path w="7401068" h="3938993">
                <a:moveTo>
                  <a:pt x="0" y="0"/>
                </a:moveTo>
                <a:lnTo>
                  <a:pt x="7401068" y="0"/>
                </a:lnTo>
                <a:lnTo>
                  <a:pt x="7401068" y="3938993"/>
                </a:lnTo>
                <a:lnTo>
                  <a:pt x="0" y="3938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50" t="-21146" r="-500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1044407" y="4475194"/>
            <a:ext cx="5291028" cy="54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9"/>
              </a:lnSpc>
            </a:pPr>
            <a:r>
              <a:rPr lang="en-US" sz="2599" b="1" spc="259">
                <a:solidFill>
                  <a:srgbClr val="FBFADA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ค่าใช้จ่ายด้านสาธารณูปโภค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15549" y="7616324"/>
            <a:ext cx="6548745" cy="54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9"/>
              </a:lnSpc>
            </a:pPr>
            <a:r>
              <a:rPr lang="en-US" sz="2599" b="1" spc="259">
                <a:solidFill>
                  <a:srgbClr val="FBFADA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กราฟแสดงค่าใช้จ่ายสาธารณูปโภค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349499"/>
            <a:chOff x="0" y="0"/>
            <a:chExt cx="2833290" cy="983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983704"/>
            </a:xfrm>
            <a:custGeom>
              <a:avLst/>
              <a:gdLst/>
              <a:ahLst/>
              <a:cxnLst/>
              <a:rect l="l" t="t" r="r" b="b"/>
              <a:pathLst>
                <a:path w="2833290" h="983704">
                  <a:moveTo>
                    <a:pt x="0" y="0"/>
                  </a:moveTo>
                  <a:lnTo>
                    <a:pt x="2833290" y="0"/>
                  </a:lnTo>
                  <a:lnTo>
                    <a:pt x="2833290" y="983704"/>
                  </a:lnTo>
                  <a:lnTo>
                    <a:pt x="0" y="983704"/>
                  </a:lnTo>
                  <a:close/>
                </a:path>
              </a:pathLst>
            </a:custGeom>
            <a:blipFill>
              <a:blip r:embed="rId2"/>
              <a:stretch>
                <a:fillRect t="-45947" b="-4594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80272" y="1028700"/>
            <a:ext cx="16670353" cy="2476789"/>
            <a:chOff x="0" y="0"/>
            <a:chExt cx="3993720" cy="5933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93720" cy="593365"/>
            </a:xfrm>
            <a:custGeom>
              <a:avLst/>
              <a:gdLst/>
              <a:ahLst/>
              <a:cxnLst/>
              <a:rect l="l" t="t" r="r" b="b"/>
              <a:pathLst>
                <a:path w="3993720" h="593365">
                  <a:moveTo>
                    <a:pt x="0" y="0"/>
                  </a:moveTo>
                  <a:lnTo>
                    <a:pt x="3993720" y="0"/>
                  </a:lnTo>
                  <a:lnTo>
                    <a:pt x="3993720" y="593365"/>
                  </a:lnTo>
                  <a:lnTo>
                    <a:pt x="0" y="593365"/>
                  </a:lnTo>
                  <a:close/>
                </a:path>
              </a:pathLst>
            </a:custGeom>
            <a:solidFill>
              <a:srgbClr val="436850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993720" cy="650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80272" y="3741675"/>
            <a:ext cx="16670353" cy="6357606"/>
            <a:chOff x="0" y="0"/>
            <a:chExt cx="3993720" cy="15230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93720" cy="1523093"/>
            </a:xfrm>
            <a:custGeom>
              <a:avLst/>
              <a:gdLst/>
              <a:ahLst/>
              <a:cxnLst/>
              <a:rect l="l" t="t" r="r" b="b"/>
              <a:pathLst>
                <a:path w="3993720" h="1523093">
                  <a:moveTo>
                    <a:pt x="0" y="0"/>
                  </a:moveTo>
                  <a:lnTo>
                    <a:pt x="3993720" y="0"/>
                  </a:lnTo>
                  <a:lnTo>
                    <a:pt x="3993720" y="1523093"/>
                  </a:lnTo>
                  <a:lnTo>
                    <a:pt x="0" y="1523093"/>
                  </a:lnTo>
                  <a:close/>
                </a:path>
              </a:pathLst>
            </a:custGeom>
            <a:solidFill>
              <a:srgbClr val="4F6F52">
                <a:alpha val="94902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3993720" cy="1580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885716" y="1184424"/>
            <a:ext cx="13040608" cy="210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0"/>
              </a:lnSpc>
            </a:pPr>
            <a:r>
              <a:rPr lang="en-US" sz="6500" b="1" spc="195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การชำระค่าใช้จ่ายสาธารณูปโภค </a:t>
            </a:r>
          </a:p>
          <a:p>
            <a:pPr marL="0" lvl="0" indent="0" algn="ctr">
              <a:lnSpc>
                <a:spcPts val="8450"/>
              </a:lnSpc>
            </a:pPr>
            <a:r>
              <a:rPr lang="en-US" sz="6500" b="1" spc="195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มทร.ล้านนา 2559-2563</a:t>
            </a:r>
          </a:p>
        </p:txBody>
      </p:sp>
      <p:sp>
        <p:nvSpPr>
          <p:cNvPr id="11" name="AutoShape 11"/>
          <p:cNvSpPr/>
          <p:nvPr/>
        </p:nvSpPr>
        <p:spPr>
          <a:xfrm flipH="1">
            <a:off x="1633417" y="7184125"/>
            <a:ext cx="15964019" cy="0"/>
          </a:xfrm>
          <a:prstGeom prst="line">
            <a:avLst/>
          </a:prstGeom>
          <a:ln w="38100" cap="flat">
            <a:solidFill>
              <a:srgbClr val="FBFADA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3" name="Group 13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978812" y="3964444"/>
            <a:ext cx="9435666" cy="5912068"/>
            <a:chOff x="0" y="0"/>
            <a:chExt cx="12580887" cy="7882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580887" cy="4031779"/>
            </a:xfrm>
            <a:custGeom>
              <a:avLst/>
              <a:gdLst/>
              <a:ahLst/>
              <a:cxnLst/>
              <a:rect l="l" t="t" r="r" b="b"/>
              <a:pathLst>
                <a:path w="12580887" h="4031779">
                  <a:moveTo>
                    <a:pt x="0" y="0"/>
                  </a:moveTo>
                  <a:lnTo>
                    <a:pt x="12580887" y="0"/>
                  </a:lnTo>
                  <a:lnTo>
                    <a:pt x="12580887" y="4031779"/>
                  </a:lnTo>
                  <a:lnTo>
                    <a:pt x="0" y="4031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312" t="-57497" r="-2272" b="-26075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4649213"/>
              <a:ext cx="12580887" cy="3233544"/>
            </a:xfrm>
            <a:custGeom>
              <a:avLst/>
              <a:gdLst/>
              <a:ahLst/>
              <a:cxnLst/>
              <a:rect l="l" t="t" r="r" b="b"/>
              <a:pathLst>
                <a:path w="12580887" h="3233544">
                  <a:moveTo>
                    <a:pt x="0" y="0"/>
                  </a:moveTo>
                  <a:lnTo>
                    <a:pt x="12580887" y="0"/>
                  </a:lnTo>
                  <a:lnTo>
                    <a:pt x="12580887" y="3233544"/>
                  </a:lnTo>
                  <a:lnTo>
                    <a:pt x="0" y="3233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730" t="-87655" r="-1193" b="-46874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11855478" y="4803381"/>
            <a:ext cx="5291028" cy="1068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9"/>
              </a:lnSpc>
            </a:pPr>
            <a:r>
              <a:rPr lang="en-US" sz="2599" b="1" spc="259">
                <a:solidFill>
                  <a:srgbClr val="FBFADA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เงินแผ่นดินในการชำระค่าใช้จ่ายด้านสาธารณูปโภค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968272" y="8272779"/>
            <a:ext cx="5291028" cy="1068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9"/>
              </a:lnSpc>
            </a:pPr>
            <a:r>
              <a:rPr lang="en-US" sz="2599" b="1" spc="259">
                <a:solidFill>
                  <a:srgbClr val="FBFADA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เงินรายได้ในการชำระค่าใช้จ่ายด้านสาธารณูปโภค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349499"/>
            <a:chOff x="0" y="0"/>
            <a:chExt cx="2833290" cy="983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983704"/>
            </a:xfrm>
            <a:custGeom>
              <a:avLst/>
              <a:gdLst/>
              <a:ahLst/>
              <a:cxnLst/>
              <a:rect l="l" t="t" r="r" b="b"/>
              <a:pathLst>
                <a:path w="2833290" h="983704">
                  <a:moveTo>
                    <a:pt x="0" y="0"/>
                  </a:moveTo>
                  <a:lnTo>
                    <a:pt x="2833290" y="0"/>
                  </a:lnTo>
                  <a:lnTo>
                    <a:pt x="2833290" y="983704"/>
                  </a:lnTo>
                  <a:lnTo>
                    <a:pt x="0" y="983704"/>
                  </a:lnTo>
                  <a:close/>
                </a:path>
              </a:pathLst>
            </a:custGeom>
            <a:blipFill>
              <a:blip r:embed="rId2"/>
              <a:stretch>
                <a:fillRect t="-45947" b="-4594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80272" y="1028700"/>
            <a:ext cx="16670353" cy="2476789"/>
            <a:chOff x="0" y="0"/>
            <a:chExt cx="3993720" cy="5933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93720" cy="593365"/>
            </a:xfrm>
            <a:custGeom>
              <a:avLst/>
              <a:gdLst/>
              <a:ahLst/>
              <a:cxnLst/>
              <a:rect l="l" t="t" r="r" b="b"/>
              <a:pathLst>
                <a:path w="3993720" h="593365">
                  <a:moveTo>
                    <a:pt x="0" y="0"/>
                  </a:moveTo>
                  <a:lnTo>
                    <a:pt x="3993720" y="0"/>
                  </a:lnTo>
                  <a:lnTo>
                    <a:pt x="3993720" y="593365"/>
                  </a:lnTo>
                  <a:lnTo>
                    <a:pt x="0" y="593365"/>
                  </a:lnTo>
                  <a:close/>
                </a:path>
              </a:pathLst>
            </a:custGeom>
            <a:solidFill>
              <a:srgbClr val="436850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993720" cy="650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885716" y="1184424"/>
            <a:ext cx="13040608" cy="210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0"/>
              </a:lnSpc>
            </a:pPr>
            <a:r>
              <a:rPr lang="en-US" sz="6500" b="1" spc="195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ค่าไฟฟ้าของแต่ละเขตพื้นที่</a:t>
            </a:r>
          </a:p>
          <a:p>
            <a:pPr marL="0" lvl="0" indent="0" algn="ctr">
              <a:lnSpc>
                <a:spcPts val="8450"/>
              </a:lnSpc>
            </a:pPr>
            <a:r>
              <a:rPr lang="en-US" sz="6500" b="1" spc="195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มทร.ล้านนา พ.ศ.2559-2563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9" name="Group 9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280272" y="3741675"/>
            <a:ext cx="16670353" cy="6357606"/>
            <a:chOff x="0" y="0"/>
            <a:chExt cx="3993720" cy="152309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93720" cy="1523093"/>
            </a:xfrm>
            <a:custGeom>
              <a:avLst/>
              <a:gdLst/>
              <a:ahLst/>
              <a:cxnLst/>
              <a:rect l="l" t="t" r="r" b="b"/>
              <a:pathLst>
                <a:path w="3993720" h="1523093">
                  <a:moveTo>
                    <a:pt x="0" y="0"/>
                  </a:moveTo>
                  <a:lnTo>
                    <a:pt x="3993720" y="0"/>
                  </a:lnTo>
                  <a:lnTo>
                    <a:pt x="3993720" y="1523093"/>
                  </a:lnTo>
                  <a:lnTo>
                    <a:pt x="0" y="1523093"/>
                  </a:lnTo>
                  <a:close/>
                </a:path>
              </a:pathLst>
            </a:custGeom>
            <a:solidFill>
              <a:srgbClr val="436850">
                <a:alpha val="94902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3993720" cy="1580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77149" y="5039226"/>
            <a:ext cx="8863715" cy="4847577"/>
            <a:chOff x="0" y="0"/>
            <a:chExt cx="11818286" cy="6463437"/>
          </a:xfrm>
        </p:grpSpPr>
        <p:grpSp>
          <p:nvGrpSpPr>
            <p:cNvPr id="21" name="Group 21"/>
            <p:cNvGrpSpPr/>
            <p:nvPr/>
          </p:nvGrpSpPr>
          <p:grpSpPr>
            <a:xfrm>
              <a:off x="361778" y="273045"/>
              <a:ext cx="11456508" cy="6190391"/>
              <a:chOff x="0" y="0"/>
              <a:chExt cx="2263014" cy="122279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263014" cy="1222793"/>
              </a:xfrm>
              <a:custGeom>
                <a:avLst/>
                <a:gdLst/>
                <a:ahLst/>
                <a:cxnLst/>
                <a:rect l="l" t="t" r="r" b="b"/>
                <a:pathLst>
                  <a:path w="2263014" h="1222793">
                    <a:moveTo>
                      <a:pt x="0" y="0"/>
                    </a:moveTo>
                    <a:lnTo>
                      <a:pt x="2263014" y="0"/>
                    </a:lnTo>
                    <a:lnTo>
                      <a:pt x="2263014" y="1222793"/>
                    </a:lnTo>
                    <a:lnTo>
                      <a:pt x="0" y="1222793"/>
                    </a:lnTo>
                    <a:close/>
                  </a:path>
                </a:pathLst>
              </a:custGeom>
              <a:solidFill>
                <a:srgbClr val="8DAB8C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76200"/>
                <a:ext cx="2263014" cy="12989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0" y="0"/>
              <a:ext cx="11674578" cy="6281022"/>
            </a:xfrm>
            <a:custGeom>
              <a:avLst/>
              <a:gdLst/>
              <a:ahLst/>
              <a:cxnLst/>
              <a:rect l="l" t="t" r="r" b="b"/>
              <a:pathLst>
                <a:path w="11674578" h="6281022">
                  <a:moveTo>
                    <a:pt x="0" y="0"/>
                  </a:moveTo>
                  <a:lnTo>
                    <a:pt x="11674578" y="0"/>
                  </a:lnTo>
                  <a:lnTo>
                    <a:pt x="11674578" y="6281022"/>
                  </a:lnTo>
                  <a:lnTo>
                    <a:pt x="0" y="6281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459" t="-8910" r="-2709"/>
              </a:stretch>
            </a:blipFill>
            <a:ln w="38100" cap="sq">
              <a:solidFill>
                <a:srgbClr val="12372A"/>
              </a:solidFill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9792835" y="4991601"/>
            <a:ext cx="8157790" cy="4895202"/>
            <a:chOff x="0" y="0"/>
            <a:chExt cx="10877054" cy="6526937"/>
          </a:xfrm>
        </p:grpSpPr>
        <p:grpSp>
          <p:nvGrpSpPr>
            <p:cNvPr id="26" name="Group 26"/>
            <p:cNvGrpSpPr/>
            <p:nvPr/>
          </p:nvGrpSpPr>
          <p:grpSpPr>
            <a:xfrm>
              <a:off x="196896" y="212656"/>
              <a:ext cx="10680158" cy="6314280"/>
              <a:chOff x="0" y="0"/>
              <a:chExt cx="2109661" cy="124726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109661" cy="1247265"/>
              </a:xfrm>
              <a:custGeom>
                <a:avLst/>
                <a:gdLst/>
                <a:ahLst/>
                <a:cxnLst/>
                <a:rect l="l" t="t" r="r" b="b"/>
                <a:pathLst>
                  <a:path w="2109661" h="1247265">
                    <a:moveTo>
                      <a:pt x="0" y="0"/>
                    </a:moveTo>
                    <a:lnTo>
                      <a:pt x="2109661" y="0"/>
                    </a:lnTo>
                    <a:lnTo>
                      <a:pt x="2109661" y="1247265"/>
                    </a:lnTo>
                    <a:lnTo>
                      <a:pt x="0" y="1247265"/>
                    </a:lnTo>
                    <a:close/>
                  </a:path>
                </a:pathLst>
              </a:custGeom>
              <a:solidFill>
                <a:srgbClr val="8DAB8C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76200"/>
                <a:ext cx="2109661" cy="13234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0" y="0"/>
              <a:ext cx="10675450" cy="6344522"/>
            </a:xfrm>
            <a:custGeom>
              <a:avLst/>
              <a:gdLst/>
              <a:ahLst/>
              <a:cxnLst/>
              <a:rect l="l" t="t" r="r" b="b"/>
              <a:pathLst>
                <a:path w="10675450" h="6344522">
                  <a:moveTo>
                    <a:pt x="0" y="0"/>
                  </a:moveTo>
                  <a:lnTo>
                    <a:pt x="10675450" y="0"/>
                  </a:lnTo>
                  <a:lnTo>
                    <a:pt x="10675450" y="6344522"/>
                  </a:lnTo>
                  <a:lnTo>
                    <a:pt x="0" y="634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232" t="-4826" r="-9541" b="-6643"/>
              </a:stretch>
            </a:blipFill>
            <a:ln w="38100" cap="sq">
              <a:solidFill>
                <a:srgbClr val="12372A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24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1" name="Group 11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6117398" y="2256007"/>
            <a:ext cx="8998576" cy="7626293"/>
          </a:xfrm>
          <a:custGeom>
            <a:avLst/>
            <a:gdLst/>
            <a:ahLst/>
            <a:cxnLst/>
            <a:rect l="l" t="t" r="r" b="b"/>
            <a:pathLst>
              <a:path w="8998576" h="7626293">
                <a:moveTo>
                  <a:pt x="0" y="0"/>
                </a:moveTo>
                <a:lnTo>
                  <a:pt x="8998576" y="0"/>
                </a:lnTo>
                <a:lnTo>
                  <a:pt x="8998576" y="7626292"/>
                </a:lnTo>
                <a:lnTo>
                  <a:pt x="0" y="76262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12154" y="9477599"/>
            <a:ext cx="2275846" cy="809401"/>
          </a:xfrm>
          <a:custGeom>
            <a:avLst/>
            <a:gdLst/>
            <a:ahLst/>
            <a:cxnLst/>
            <a:rect l="l" t="t" r="r" b="b"/>
            <a:pathLst>
              <a:path w="2275846" h="809401">
                <a:moveTo>
                  <a:pt x="0" y="0"/>
                </a:moveTo>
                <a:lnTo>
                  <a:pt x="2275846" y="0"/>
                </a:lnTo>
                <a:lnTo>
                  <a:pt x="2275846" y="809401"/>
                </a:lnTo>
                <a:lnTo>
                  <a:pt x="0" y="8094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-848883" y="2277678"/>
            <a:ext cx="6070101" cy="814491"/>
            <a:chOff x="0" y="0"/>
            <a:chExt cx="1598710" cy="2145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98710" cy="214516"/>
            </a:xfrm>
            <a:custGeom>
              <a:avLst/>
              <a:gdLst/>
              <a:ahLst/>
              <a:cxnLst/>
              <a:rect l="l" t="t" r="r" b="b"/>
              <a:pathLst>
                <a:path w="1598710" h="214516">
                  <a:moveTo>
                    <a:pt x="203200" y="0"/>
                  </a:moveTo>
                  <a:lnTo>
                    <a:pt x="1598710" y="0"/>
                  </a:lnTo>
                  <a:lnTo>
                    <a:pt x="1395510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76200"/>
              <a:ext cx="1395510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96504" y="2337261"/>
            <a:ext cx="373856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6"/>
              </a:lnSpc>
            </a:pPr>
            <a:r>
              <a:rPr lang="en-US" sz="3613" b="1" spc="36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กำลังการติดตั้ง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6012154" y="9477599"/>
            <a:ext cx="2275846" cy="809401"/>
          </a:xfrm>
          <a:custGeom>
            <a:avLst/>
            <a:gdLst/>
            <a:ahLst/>
            <a:cxnLst/>
            <a:rect l="l" t="t" r="r" b="b"/>
            <a:pathLst>
              <a:path w="2275846" h="809401">
                <a:moveTo>
                  <a:pt x="0" y="0"/>
                </a:moveTo>
                <a:lnTo>
                  <a:pt x="2275846" y="0"/>
                </a:lnTo>
                <a:lnTo>
                  <a:pt x="2275846" y="809401"/>
                </a:lnTo>
                <a:lnTo>
                  <a:pt x="0" y="809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-848883" y="2277678"/>
            <a:ext cx="6070101" cy="814491"/>
            <a:chOff x="0" y="0"/>
            <a:chExt cx="1598710" cy="2145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98710" cy="214516"/>
            </a:xfrm>
            <a:custGeom>
              <a:avLst/>
              <a:gdLst/>
              <a:ahLst/>
              <a:cxnLst/>
              <a:rect l="l" t="t" r="r" b="b"/>
              <a:pathLst>
                <a:path w="1598710" h="214516">
                  <a:moveTo>
                    <a:pt x="203200" y="0"/>
                  </a:moveTo>
                  <a:lnTo>
                    <a:pt x="1598710" y="0"/>
                  </a:lnTo>
                  <a:lnTo>
                    <a:pt x="1395510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76200"/>
              <a:ext cx="1395510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6299028" y="568577"/>
            <a:ext cx="11567020" cy="8689723"/>
          </a:xfrm>
          <a:custGeom>
            <a:avLst/>
            <a:gdLst/>
            <a:ahLst/>
            <a:cxnLst/>
            <a:rect l="l" t="t" r="r" b="b"/>
            <a:pathLst>
              <a:path w="11567020" h="8689723">
                <a:moveTo>
                  <a:pt x="0" y="0"/>
                </a:moveTo>
                <a:lnTo>
                  <a:pt x="11567020" y="0"/>
                </a:lnTo>
                <a:lnTo>
                  <a:pt x="11567020" y="8689723"/>
                </a:lnTo>
                <a:lnTo>
                  <a:pt x="0" y="8689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28700" y="2384886"/>
            <a:ext cx="373856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6"/>
              </a:lnSpc>
            </a:pPr>
            <a:r>
              <a:rPr lang="en-US" sz="3613" b="1" spc="36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ผลประหยัด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2409" y="6700639"/>
            <a:ext cx="4511146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 spc="19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ลด 20% จากราคาค่าไฟฟ้าที่จ่ายเดิม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 spc="19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จ่าย 80% ของราคาค่าไฟฟ้าที่จ่ายเดิม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85088" y="4564062"/>
            <a:ext cx="5723728" cy="108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 spc="19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ผลประหยัดรวมทั้งโครงการตลอดอายุสัญญา 20 ปี จำนวนเงิน 119,092,558 บาท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 spc="19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NPV = 38,793,055 บาท – 40,000,000 บาท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1314</Words>
  <Application>Microsoft Office PowerPoint</Application>
  <PresentationFormat>กำหนดเอง</PresentationFormat>
  <Paragraphs>143</Paragraphs>
  <Slides>36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36</vt:i4>
      </vt:variant>
    </vt:vector>
  </HeadingPairs>
  <TitlesOfParts>
    <vt:vector size="47" baseType="lpstr">
      <vt:lpstr>Arial</vt:lpstr>
      <vt:lpstr>Angsana New</vt:lpstr>
      <vt:lpstr>Calibri</vt:lpstr>
      <vt:lpstr>Prompt Light</vt:lpstr>
      <vt:lpstr>Gill Sans Bold</vt:lpstr>
      <vt:lpstr>Atkinson Hyperlegible Bold</vt:lpstr>
      <vt:lpstr>Telegraf Bold</vt:lpstr>
      <vt:lpstr>Gill Sans Light</vt:lpstr>
      <vt:lpstr>Telegraf</vt:lpstr>
      <vt:lpstr>Open Sauce Bold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 GREEN UNIV.</dc:title>
  <dc:creator>Chitgasame RM</dc:creator>
  <cp:lastModifiedBy>Chitgasame RM</cp:lastModifiedBy>
  <cp:revision>2</cp:revision>
  <dcterms:created xsi:type="dcterms:W3CDTF">2006-08-16T00:00:00Z</dcterms:created>
  <dcterms:modified xsi:type="dcterms:W3CDTF">2024-10-08T09:32:09Z</dcterms:modified>
  <dc:identifier>DAGS4_ZRzcc</dc:identifier>
</cp:coreProperties>
</file>